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9" r:id="rId4"/>
    <p:sldId id="260" r:id="rId5"/>
    <p:sldId id="269" r:id="rId6"/>
    <p:sldId id="258" r:id="rId7"/>
    <p:sldId id="261" r:id="rId8"/>
    <p:sldId id="262" r:id="rId9"/>
    <p:sldId id="263" r:id="rId10"/>
    <p:sldId id="270" r:id="rId11"/>
    <p:sldId id="264" r:id="rId12"/>
    <p:sldId id="266" r:id="rId13"/>
    <p:sldId id="296" r:id="rId14"/>
    <p:sldId id="274" r:id="rId15"/>
    <p:sldId id="275" r:id="rId16"/>
    <p:sldId id="276" r:id="rId17"/>
    <p:sldId id="298" r:id="rId18"/>
    <p:sldId id="281" r:id="rId19"/>
    <p:sldId id="279" r:id="rId20"/>
    <p:sldId id="278" r:id="rId21"/>
    <p:sldId id="295" r:id="rId22"/>
    <p:sldId id="277" r:id="rId23"/>
    <p:sldId id="297" r:id="rId24"/>
    <p:sldId id="282" r:id="rId25"/>
    <p:sldId id="292" r:id="rId26"/>
    <p:sldId id="293" r:id="rId27"/>
    <p:sldId id="294" r:id="rId28"/>
    <p:sldId id="283" r:id="rId29"/>
    <p:sldId id="284" r:id="rId30"/>
    <p:sldId id="290" r:id="rId31"/>
    <p:sldId id="273"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35"/>
    <p:restoredTop sz="71565"/>
  </p:normalViewPr>
  <p:slideViewPr>
    <p:cSldViewPr snapToGrid="0" snapToObjects="1">
      <p:cViewPr varScale="1">
        <p:scale>
          <a:sx n="62" d="100"/>
          <a:sy n="62" d="100"/>
        </p:scale>
        <p:origin x="1736" y="176"/>
      </p:cViewPr>
      <p:guideLst/>
    </p:cSldViewPr>
  </p:slideViewPr>
  <p:outlineViewPr>
    <p:cViewPr>
      <p:scale>
        <a:sx n="33" d="100"/>
        <a:sy n="33" d="100"/>
      </p:scale>
      <p:origin x="0" y="-360"/>
    </p:cViewPr>
  </p:outlineViewPr>
  <p:notesTextViewPr>
    <p:cViewPr>
      <p:scale>
        <a:sx n="1" d="1"/>
        <a:sy n="1" d="1"/>
      </p:scale>
      <p:origin x="0" y="-2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CA620-C74F-804A-AE89-C32AB02FA453}"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3D66C9-B61E-DB4E-AB15-A1928443D0EA}" type="slidenum">
              <a:rPr lang="en-US" smtClean="0"/>
              <a:t>‹#›</a:t>
            </a:fld>
            <a:endParaRPr lang="en-US"/>
          </a:p>
        </p:txBody>
      </p:sp>
    </p:spTree>
    <p:extLst>
      <p:ext uri="{BB962C8B-B14F-4D97-AF65-F5344CB8AC3E}">
        <p14:creationId xmlns:p14="http://schemas.microsoft.com/office/powerpoint/2010/main" val="188728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lzforum.org/news/conference-coverage/proteomics-uncovers-potential-markers-subtypes-alzheimer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cbi.nlm.nih.gov/pubmed/28527217"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a:t>
            </a:fld>
            <a:endParaRPr lang="en-US"/>
          </a:p>
        </p:txBody>
      </p:sp>
    </p:spTree>
    <p:extLst>
      <p:ext uri="{BB962C8B-B14F-4D97-AF65-F5344CB8AC3E}">
        <p14:creationId xmlns:p14="http://schemas.microsoft.com/office/powerpoint/2010/main" val="149248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propose to do</a:t>
            </a:r>
          </a:p>
        </p:txBody>
      </p:sp>
      <p:sp>
        <p:nvSpPr>
          <p:cNvPr id="4" name="Slide Number Placeholder 3"/>
          <p:cNvSpPr>
            <a:spLocks noGrp="1"/>
          </p:cNvSpPr>
          <p:nvPr>
            <p:ph type="sldNum" sz="quarter" idx="5"/>
          </p:nvPr>
        </p:nvSpPr>
        <p:spPr/>
        <p:txBody>
          <a:bodyPr/>
          <a:lstStyle/>
          <a:p>
            <a:fld id="{543D66C9-B61E-DB4E-AB15-A1928443D0EA}" type="slidenum">
              <a:rPr lang="en-US" smtClean="0"/>
              <a:t>10</a:t>
            </a:fld>
            <a:endParaRPr lang="en-US"/>
          </a:p>
        </p:txBody>
      </p:sp>
    </p:spTree>
    <p:extLst>
      <p:ext uri="{BB962C8B-B14F-4D97-AF65-F5344CB8AC3E}">
        <p14:creationId xmlns:p14="http://schemas.microsoft.com/office/powerpoint/2010/main" val="2209588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pipeline currently used by the Model-Ad group on the AMP-AD datasets. Most of this work was done by </a:t>
            </a:r>
            <a:r>
              <a:rPr lang="en-US" dirty="0" err="1"/>
              <a:t>Nikil</a:t>
            </a:r>
            <a:r>
              <a:rPr lang="en-US" dirty="0"/>
              <a:t> Milind in our lab, based on the modules that Ben </a:t>
            </a:r>
            <a:r>
              <a:rPr lang="en-US" dirty="0" err="1"/>
              <a:t>Logsden</a:t>
            </a:r>
            <a:r>
              <a:rPr lang="en-US" dirty="0"/>
              <a:t> has generated.</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11</a:t>
            </a:fld>
            <a:endParaRPr lang="en-US"/>
          </a:p>
        </p:txBody>
      </p:sp>
    </p:spTree>
    <p:extLst>
      <p:ext uri="{BB962C8B-B14F-4D97-AF65-F5344CB8AC3E}">
        <p14:creationId xmlns:p14="http://schemas.microsoft.com/office/powerpoint/2010/main" val="3007489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we have three cohorts, Mayo clinic, Mount Sini Brain Bank, the ROS/MAP study. They each include patients from all stages of the disease, and differ greatly in their population structure, study design, etc. The largest and most homogeneous dataset is ROSMAP with a total of 623 patients who have both WGS data and RNA-</a:t>
            </a:r>
            <a:r>
              <a:rPr lang="en-US" dirty="0" err="1"/>
              <a:t>seq</a:t>
            </a:r>
            <a:r>
              <a:rPr lang="en-US" dirty="0"/>
              <a:t> data.</a:t>
            </a:r>
          </a:p>
          <a:p>
            <a:r>
              <a:rPr lang="en-US" dirty="0"/>
              <a:t>In the first round of this study there were three subtypes found, 2 big ones and 1 small one, but the third one was too small, so in the second round it was dismissed. As I’ll show you in a second, using the archetype analysis we were able to recover that third subtype with more even sample sizes for each of the subtypes and a distinct gene expression profile for each of them.</a:t>
            </a:r>
          </a:p>
        </p:txBody>
      </p:sp>
      <p:sp>
        <p:nvSpPr>
          <p:cNvPr id="4" name="Slide Number Placeholder 3"/>
          <p:cNvSpPr>
            <a:spLocks noGrp="1"/>
          </p:cNvSpPr>
          <p:nvPr>
            <p:ph type="sldNum" sz="quarter" idx="5"/>
          </p:nvPr>
        </p:nvSpPr>
        <p:spPr/>
        <p:txBody>
          <a:bodyPr/>
          <a:lstStyle/>
          <a:p>
            <a:fld id="{543D66C9-B61E-DB4E-AB15-A1928443D0EA}" type="slidenum">
              <a:rPr lang="en-US" smtClean="0"/>
              <a:t>12</a:t>
            </a:fld>
            <a:endParaRPr lang="en-US"/>
          </a:p>
        </p:txBody>
      </p:sp>
    </p:spTree>
    <p:extLst>
      <p:ext uri="{BB962C8B-B14F-4D97-AF65-F5344CB8AC3E}">
        <p14:creationId xmlns:p14="http://schemas.microsoft.com/office/powerpoint/2010/main" val="157112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second round, based on two subtypes only. You can see here that subtype A is mostly inflammation + various glial functions, while subtype B is mostly about signal transduction</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13</a:t>
            </a:fld>
            <a:endParaRPr lang="en-US"/>
          </a:p>
        </p:txBody>
      </p:sp>
    </p:spTree>
    <p:extLst>
      <p:ext uri="{BB962C8B-B14F-4D97-AF65-F5344CB8AC3E}">
        <p14:creationId xmlns:p14="http://schemas.microsoft.com/office/powerpoint/2010/main" val="3818911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14</a:t>
            </a:fld>
            <a:endParaRPr lang="en-US"/>
          </a:p>
        </p:txBody>
      </p:sp>
    </p:spTree>
    <p:extLst>
      <p:ext uri="{BB962C8B-B14F-4D97-AF65-F5344CB8AC3E}">
        <p14:creationId xmlns:p14="http://schemas.microsoft.com/office/powerpoint/2010/main" val="3238148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original papers and R package mostly uses Principal Convex Hull algorithm to fit the polytopes. Other methods are incorporated into Alon et </a:t>
            </a:r>
            <a:r>
              <a:rPr lang="en-US" dirty="0" err="1"/>
              <a:t>al’s</a:t>
            </a:r>
            <a:r>
              <a:rPr lang="en-US" dirty="0"/>
              <a:t> </a:t>
            </a:r>
            <a:r>
              <a:rPr lang="en-US" dirty="0" err="1"/>
              <a:t>matlab</a:t>
            </a:r>
            <a:r>
              <a:rPr lang="en-US" dirty="0"/>
              <a:t> package</a:t>
            </a:r>
          </a:p>
          <a:p>
            <a:r>
              <a:rPr lang="en-US" dirty="0"/>
              <a:t>Also </a:t>
            </a:r>
            <a:r>
              <a:rPr lang="en-US" dirty="0">
                <a:hlinkClick r:id="rId3"/>
              </a:rPr>
              <a:t>https://www.alzforum.org/news/conference-coverage/proteomics-uncovers-potential-markers-subtypes-alzheimers</a:t>
            </a:r>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15</a:t>
            </a:fld>
            <a:endParaRPr lang="en-US"/>
          </a:p>
        </p:txBody>
      </p:sp>
    </p:spTree>
    <p:extLst>
      <p:ext uri="{BB962C8B-B14F-4D97-AF65-F5344CB8AC3E}">
        <p14:creationId xmlns:p14="http://schemas.microsoft.com/office/powerpoint/2010/main" val="2334681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to </a:t>
            </a:r>
            <a:r>
              <a:rPr lang="en-US" dirty="0" err="1"/>
              <a:t>Nikil’s</a:t>
            </a:r>
            <a:r>
              <a:rPr lang="en-US" dirty="0"/>
              <a:t> subtypes</a:t>
            </a:r>
          </a:p>
        </p:txBody>
      </p:sp>
      <p:sp>
        <p:nvSpPr>
          <p:cNvPr id="4" name="Slide Number Placeholder 3"/>
          <p:cNvSpPr>
            <a:spLocks noGrp="1"/>
          </p:cNvSpPr>
          <p:nvPr>
            <p:ph type="sldNum" sz="quarter" idx="5"/>
          </p:nvPr>
        </p:nvSpPr>
        <p:spPr/>
        <p:txBody>
          <a:bodyPr/>
          <a:lstStyle/>
          <a:p>
            <a:fld id="{543D66C9-B61E-DB4E-AB15-A1928443D0EA}" type="slidenum">
              <a:rPr lang="en-US" smtClean="0"/>
              <a:t>16</a:t>
            </a:fld>
            <a:endParaRPr lang="en-US"/>
          </a:p>
        </p:txBody>
      </p:sp>
    </p:spTree>
    <p:extLst>
      <p:ext uri="{BB962C8B-B14F-4D97-AF65-F5344CB8AC3E}">
        <p14:creationId xmlns:p14="http://schemas.microsoft.com/office/powerpoint/2010/main" val="1412695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Archetype 2 has relatively more females AD patients</a:t>
            </a:r>
          </a:p>
        </p:txBody>
      </p:sp>
      <p:sp>
        <p:nvSpPr>
          <p:cNvPr id="4" name="Slide Number Placeholder 3"/>
          <p:cNvSpPr>
            <a:spLocks noGrp="1"/>
          </p:cNvSpPr>
          <p:nvPr>
            <p:ph type="sldNum" sz="quarter" idx="5"/>
          </p:nvPr>
        </p:nvSpPr>
        <p:spPr/>
        <p:txBody>
          <a:bodyPr/>
          <a:lstStyle/>
          <a:p>
            <a:fld id="{543D66C9-B61E-DB4E-AB15-A1928443D0EA}" type="slidenum">
              <a:rPr lang="en-US" smtClean="0"/>
              <a:t>18</a:t>
            </a:fld>
            <a:endParaRPr lang="en-US"/>
          </a:p>
        </p:txBody>
      </p:sp>
    </p:spTree>
    <p:extLst>
      <p:ext uri="{BB962C8B-B14F-4D97-AF65-F5344CB8AC3E}">
        <p14:creationId xmlns:p14="http://schemas.microsoft.com/office/powerpoint/2010/main" val="41979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19</a:t>
            </a:fld>
            <a:endParaRPr lang="en-US"/>
          </a:p>
        </p:txBody>
      </p:sp>
    </p:spTree>
    <p:extLst>
      <p:ext uri="{BB962C8B-B14F-4D97-AF65-F5344CB8AC3E}">
        <p14:creationId xmlns:p14="http://schemas.microsoft.com/office/powerpoint/2010/main" val="3052828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samples</a:t>
            </a:r>
          </a:p>
        </p:txBody>
      </p:sp>
      <p:sp>
        <p:nvSpPr>
          <p:cNvPr id="4" name="Slide Number Placeholder 3"/>
          <p:cNvSpPr>
            <a:spLocks noGrp="1"/>
          </p:cNvSpPr>
          <p:nvPr>
            <p:ph type="sldNum" sz="quarter" idx="5"/>
          </p:nvPr>
        </p:nvSpPr>
        <p:spPr/>
        <p:txBody>
          <a:bodyPr/>
          <a:lstStyle/>
          <a:p>
            <a:fld id="{543D66C9-B61E-DB4E-AB15-A1928443D0EA}" type="slidenum">
              <a:rPr lang="en-US" smtClean="0"/>
              <a:t>20</a:t>
            </a:fld>
            <a:endParaRPr lang="en-US"/>
          </a:p>
        </p:txBody>
      </p:sp>
    </p:spTree>
    <p:extLst>
      <p:ext uri="{BB962C8B-B14F-4D97-AF65-F5344CB8AC3E}">
        <p14:creationId xmlns:p14="http://schemas.microsoft.com/office/powerpoint/2010/main" val="190611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idea of archetype analysis is that complex systems need to perform multiple tasks and no system can be optimized for all tasks at the same time. That leads to trade-offs, or compromises, which manifest themselves as different types in the multidimensional space. </a:t>
            </a:r>
          </a:p>
          <a:p>
            <a:endParaRPr lang="en-US" dirty="0"/>
          </a:p>
          <a:p>
            <a:r>
              <a:rPr lang="en-US" dirty="0"/>
              <a:t>So if we think about eco-morphology: we have here herbivores that are optimized to eating plants and </a:t>
            </a:r>
            <a:r>
              <a:rPr lang="en-US" dirty="0" err="1"/>
              <a:t>faunivores</a:t>
            </a:r>
            <a:r>
              <a:rPr lang="en-US" dirty="0"/>
              <a:t> that eat only other animals. Every phenotype along this line represents a compromise that is best suited to a specific combination of diets along this spectrum. </a:t>
            </a:r>
          </a:p>
          <a:p>
            <a:r>
              <a:rPr lang="en-US" dirty="0"/>
              <a:t>And if we think about gene expression, each type of cells has a specific gene expression profile that reflects specific physiological task that this cell type performs best.</a:t>
            </a:r>
          </a:p>
          <a:p>
            <a:endParaRPr lang="en-US" dirty="0"/>
          </a:p>
          <a:p>
            <a:r>
              <a:rPr lang="en-US" dirty="0"/>
              <a:t>The basic problem here is, as always, to identify these types as discrete entities given a continuous high-dimensional space and in this way determine the effective number of dimensions. This is usually approached some factor analysis like PCA or k-means clustering </a:t>
            </a:r>
            <a:r>
              <a:rPr lang="en-US"/>
              <a:t>etc.</a:t>
            </a:r>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a:t>
            </a:fld>
            <a:endParaRPr lang="en-US"/>
          </a:p>
        </p:txBody>
      </p:sp>
    </p:spTree>
    <p:extLst>
      <p:ext uri="{BB962C8B-B14F-4D97-AF65-F5344CB8AC3E}">
        <p14:creationId xmlns:p14="http://schemas.microsoft.com/office/powerpoint/2010/main" val="53901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find what genes are associated with each archetypes, the R package includes a function that fits gamma distribution to the expression level of each gene as a decreasing function of distance from each archetype. So the idea is that to find the genes whose expression level decreases rapidly and consistently in individuals that are further away from the archetype.</a:t>
            </a:r>
          </a:p>
          <a:p>
            <a:r>
              <a:rPr lang="en-US" dirty="0"/>
              <a:t>Out of the ~15000 genes in the original dataset, I found a total of ~2700 genes significantly associated with at least one of the archetypes, with only 8 genes overlap between arch_2 and 1, one gene between 2 and 3, and none between 1 and 3</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21</a:t>
            </a:fld>
            <a:endParaRPr lang="en-US"/>
          </a:p>
        </p:txBody>
      </p:sp>
    </p:spTree>
    <p:extLst>
      <p:ext uri="{BB962C8B-B14F-4D97-AF65-F5344CB8AC3E}">
        <p14:creationId xmlns:p14="http://schemas.microsoft.com/office/powerpoint/2010/main" val="3707769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62% of the genes that I found are also in one of the submodules.</a:t>
            </a:r>
          </a:p>
          <a:p>
            <a:r>
              <a:rPr lang="en-US" dirty="0"/>
              <a:t>The submodule breakdown among the archetypes matches their overlap with the subtypes that Nikhil found.</a:t>
            </a:r>
          </a:p>
          <a:p>
            <a:r>
              <a:rPr lang="en-US" dirty="0"/>
              <a:t>Arch3 is all yellow, which is strongly enriched for neuronal signature (C).</a:t>
            </a:r>
          </a:p>
          <a:p>
            <a:r>
              <a:rPr lang="en-US" dirty="0"/>
              <a:t>Arch1 includes all the blues and turquoise2, so basically inflammatory-related (B,E).</a:t>
            </a:r>
          </a:p>
          <a:p>
            <a:r>
              <a:rPr lang="en-US" dirty="0"/>
              <a:t>Arch2 is again more of a mix – mostly blue1 and brown1 – possibly related to basic functions of glial cells (B,D)</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22</a:t>
            </a:fld>
            <a:endParaRPr lang="en-US"/>
          </a:p>
        </p:txBody>
      </p:sp>
    </p:spTree>
    <p:extLst>
      <p:ext uri="{BB962C8B-B14F-4D97-AF65-F5344CB8AC3E}">
        <p14:creationId xmlns:p14="http://schemas.microsoft.com/office/powerpoint/2010/main" val="980904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GWAS, I calculated the distance of each patient from each archetype, including the non-AD patients, so Other and Control. That gives us three different phenotypes for the </a:t>
            </a:r>
            <a:r>
              <a:rPr lang="en-US" dirty="0" err="1"/>
              <a:t>gwas</a:t>
            </a:r>
            <a:r>
              <a:rPr lang="en-US" dirty="0"/>
              <a:t>.</a:t>
            </a:r>
          </a:p>
        </p:txBody>
      </p:sp>
      <p:sp>
        <p:nvSpPr>
          <p:cNvPr id="4" name="Slide Number Placeholder 3"/>
          <p:cNvSpPr>
            <a:spLocks noGrp="1"/>
          </p:cNvSpPr>
          <p:nvPr>
            <p:ph type="sldNum" sz="quarter" idx="5"/>
          </p:nvPr>
        </p:nvSpPr>
        <p:spPr/>
        <p:txBody>
          <a:bodyPr/>
          <a:lstStyle/>
          <a:p>
            <a:fld id="{543D66C9-B61E-DB4E-AB15-A1928443D0EA}" type="slidenum">
              <a:rPr lang="en-US" smtClean="0"/>
              <a:t>24</a:t>
            </a:fld>
            <a:endParaRPr lang="en-US"/>
          </a:p>
        </p:txBody>
      </p:sp>
    </p:spTree>
    <p:extLst>
      <p:ext uri="{BB962C8B-B14F-4D97-AF65-F5344CB8AC3E}">
        <p14:creationId xmlns:p14="http://schemas.microsoft.com/office/powerpoint/2010/main" val="2374944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significant at the 1^-8 level but plenty are suggestive</a:t>
            </a:r>
          </a:p>
        </p:txBody>
      </p:sp>
      <p:sp>
        <p:nvSpPr>
          <p:cNvPr id="4" name="Slide Number Placeholder 3"/>
          <p:cNvSpPr>
            <a:spLocks noGrp="1"/>
          </p:cNvSpPr>
          <p:nvPr>
            <p:ph type="sldNum" sz="quarter" idx="5"/>
          </p:nvPr>
        </p:nvSpPr>
        <p:spPr/>
        <p:txBody>
          <a:bodyPr/>
          <a:lstStyle/>
          <a:p>
            <a:fld id="{543D66C9-B61E-DB4E-AB15-A1928443D0EA}" type="slidenum">
              <a:rPr lang="en-US" smtClean="0"/>
              <a:t>25</a:t>
            </a:fld>
            <a:endParaRPr lang="en-US"/>
          </a:p>
        </p:txBody>
      </p:sp>
    </p:spTree>
    <p:extLst>
      <p:ext uri="{BB962C8B-B14F-4D97-AF65-F5344CB8AC3E}">
        <p14:creationId xmlns:p14="http://schemas.microsoft.com/office/powerpoint/2010/main" val="3427626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27</a:t>
            </a:fld>
            <a:endParaRPr lang="en-US"/>
          </a:p>
        </p:txBody>
      </p:sp>
    </p:spTree>
    <p:extLst>
      <p:ext uri="{BB962C8B-B14F-4D97-AF65-F5344CB8AC3E}">
        <p14:creationId xmlns:p14="http://schemas.microsoft.com/office/powerpoint/2010/main" val="1732433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all the suggestive </a:t>
            </a:r>
            <a:r>
              <a:rPr lang="en-US" dirty="0" err="1"/>
              <a:t>snps</a:t>
            </a:r>
            <a:r>
              <a:rPr lang="en-US" dirty="0"/>
              <a:t> and ran them through FUMA to map them to genes, and then, following Nikhil’s example, I generated a network from these genes to see the structure of overlap between the different phenotypes.</a:t>
            </a:r>
          </a:p>
          <a:p>
            <a:r>
              <a:rPr lang="en-US" dirty="0"/>
              <a:t>So here I combine the mapped genes from my archetype analysis with those from </a:t>
            </a:r>
            <a:r>
              <a:rPr lang="en-US" dirty="0" err="1"/>
              <a:t>Nikil’s</a:t>
            </a:r>
            <a:r>
              <a:rPr lang="en-US" dirty="0"/>
              <a:t> analysis for the subtypes as well as clinical phenotypes (in red)</a:t>
            </a:r>
          </a:p>
          <a:p>
            <a:r>
              <a:rPr lang="en-US" dirty="0"/>
              <a:t>Looking at the architecture without submodules first:</a:t>
            </a:r>
          </a:p>
          <a:p>
            <a:endParaRPr lang="en-US" dirty="0"/>
          </a:p>
          <a:p>
            <a:r>
              <a:rPr lang="en-US" dirty="0"/>
              <a:t>In accord with what we found based on the gene expression alone: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Subtype A overlaps with both archetype 1 and 2, while subtype B overlaps with archetype 3.</a:t>
            </a:r>
          </a:p>
          <a:p>
            <a:r>
              <a:rPr lang="en-US" dirty="0"/>
              <a:t>Archetypes don’t overlap directly among themselves - archetype 1 doesn’t overlap directly with archetype 2 and neither of them overlaps with archetype 3. Same for the subtypes (which we already knew from Nikhil’s work). </a:t>
            </a:r>
          </a:p>
          <a:p>
            <a:endParaRPr lang="en-US" dirty="0"/>
          </a:p>
          <a:p>
            <a:r>
              <a:rPr lang="en-US" dirty="0"/>
              <a:t>Clinical phenotypes don’t overlap much either. But, looking at archetypes instead of subtypes reveals a bit more overlap with clinical phenotypes:</a:t>
            </a:r>
          </a:p>
          <a:p>
            <a:r>
              <a:rPr lang="en-US" dirty="0"/>
              <a:t>Breaking down subtype A into two archetypes reveals overlap between archetype 2 and clinical diagnosis through CSMD1 that wasn’t there when mapping subtype A</a:t>
            </a:r>
          </a:p>
          <a:p>
            <a:r>
              <a:rPr lang="en-US" dirty="0"/>
              <a:t>CSMD1: Protein coding; </a:t>
            </a:r>
            <a:r>
              <a:rPr lang="en-US" sz="1200" b="0" i="0" kern="1200" dirty="0">
                <a:solidFill>
                  <a:schemeClr val="tx1"/>
                </a:solidFill>
                <a:effectLst/>
                <a:latin typeface="+mn-lt"/>
                <a:ea typeface="+mn-ea"/>
                <a:cs typeface="+mn-cs"/>
              </a:rPr>
              <a:t>expressed in the brain more than other tissues, including cerebellum, substantia </a:t>
            </a:r>
            <a:r>
              <a:rPr lang="en-US" sz="1200" b="0" i="0" kern="1200" dirty="0" err="1">
                <a:solidFill>
                  <a:schemeClr val="tx1"/>
                </a:solidFill>
                <a:effectLst/>
                <a:latin typeface="+mn-lt"/>
                <a:ea typeface="+mn-ea"/>
                <a:cs typeface="+mn-cs"/>
              </a:rPr>
              <a:t>nigra</a:t>
            </a:r>
            <a:r>
              <a:rPr lang="en-US" sz="1200" b="0" i="0" kern="1200" dirty="0">
                <a:solidFill>
                  <a:schemeClr val="tx1"/>
                </a:solidFill>
                <a:effectLst/>
                <a:latin typeface="+mn-lt"/>
                <a:ea typeface="+mn-ea"/>
                <a:cs typeface="+mn-cs"/>
              </a:rPr>
              <a:t>, hippocampus and fetal brain; glucose homeostasis, startle response</a:t>
            </a:r>
          </a:p>
          <a:p>
            <a:r>
              <a:rPr lang="en-US" sz="1200" b="0" i="0" kern="1200" dirty="0">
                <a:solidFill>
                  <a:schemeClr val="tx1"/>
                </a:solidFill>
                <a:effectLst/>
                <a:latin typeface="+mn-lt"/>
                <a:ea typeface="+mn-ea"/>
                <a:cs typeface="+mn-cs"/>
              </a:rPr>
              <a:t>Archetype 3 also reveals one gene that overlaps with CERAD score – BNC2 – in addition to DLC1 that overlaps with </a:t>
            </a:r>
            <a:r>
              <a:rPr lang="en-US" sz="1200" b="0" i="0" kern="1200" dirty="0" err="1">
                <a:solidFill>
                  <a:schemeClr val="tx1"/>
                </a:solidFill>
                <a:effectLst/>
                <a:latin typeface="+mn-lt"/>
                <a:ea typeface="+mn-ea"/>
                <a:cs typeface="+mn-cs"/>
              </a:rPr>
              <a:t>Braak</a:t>
            </a:r>
            <a:r>
              <a:rPr lang="en-US" sz="1200" b="0" i="0" kern="1200" dirty="0">
                <a:solidFill>
                  <a:schemeClr val="tx1"/>
                </a:solidFill>
                <a:effectLst/>
                <a:latin typeface="+mn-lt"/>
                <a:ea typeface="+mn-ea"/>
                <a:cs typeface="+mn-cs"/>
              </a:rPr>
              <a:t> stage that was already by subtype B</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Two genes are shared between subtype A and archetype 1: C2orf48, SSBP3; both rather obscure</a:t>
            </a:r>
          </a:p>
          <a:p>
            <a:r>
              <a:rPr lang="en-US" sz="1200" b="0" i="0" kern="1200" dirty="0">
                <a:solidFill>
                  <a:schemeClr val="tx1"/>
                </a:solidFill>
                <a:effectLst/>
                <a:latin typeface="+mn-lt"/>
                <a:ea typeface="+mn-ea"/>
                <a:cs typeface="+mn-cs"/>
              </a:rPr>
              <a:t>Three genes are shared between subtype A and archetype 2: RGMB, ANK1, SLC14A2; all related to membrane integrity and transmembrane function somewhat in accord with submodules being about glial cells function and proliferation</a:t>
            </a:r>
          </a:p>
          <a:p>
            <a:r>
              <a:rPr lang="en-US" sz="1200" b="0" i="0" kern="1200" dirty="0">
                <a:solidFill>
                  <a:schemeClr val="tx1"/>
                </a:solidFill>
                <a:effectLst/>
                <a:latin typeface="+mn-lt"/>
                <a:ea typeface="+mn-ea"/>
                <a:cs typeface="+mn-cs"/>
              </a:rPr>
              <a:t>Three genes are shared between subtype B and archetype 3: </a:t>
            </a:r>
            <a:r>
              <a:rPr lang="en-US" dirty="0"/>
              <a:t>RGS7, KCNA4, and TMEM106B; all highly expressed in the brain and involved in potassium channel and neuronal signal transduction in accord with this being the neuronal subtype based on the submodules (yellow_1) and GO annotations.</a:t>
            </a:r>
          </a:p>
          <a:p>
            <a:r>
              <a:rPr lang="en-US" dirty="0"/>
              <a:t>TMEM106B is well known to pop up in LOAD GWAS and enhances risk of APOE</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28</a:t>
            </a:fld>
            <a:endParaRPr lang="en-US"/>
          </a:p>
        </p:txBody>
      </p:sp>
    </p:spTree>
    <p:extLst>
      <p:ext uri="{BB962C8B-B14F-4D97-AF65-F5344CB8AC3E}">
        <p14:creationId xmlns:p14="http://schemas.microsoft.com/office/powerpoint/2010/main" val="1733120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submodules to the picture: </a:t>
            </a:r>
          </a:p>
          <a:p>
            <a:r>
              <a:rPr lang="en-US" dirty="0"/>
              <a:t>For clarity I removed the genes that are not shared with at least one of the other phenotypes.</a:t>
            </a:r>
          </a:p>
          <a:p>
            <a:r>
              <a:rPr lang="en-US" dirty="0"/>
              <a:t>As Nikhil already found in his work, the submodules are all over the place, overlapping with archetypes and subtypes that are otherwise unassociated, but not much with clinical phenotypes.</a:t>
            </a:r>
          </a:p>
          <a:p>
            <a:r>
              <a:rPr lang="en-US" dirty="0"/>
              <a:t>Yellow_1 overlaps a lot with archetype_3, which is in accord with the gene expression data. same for brown_1 and yellow_2 overlapping with archetype 2, but otherwise it's not really in accord with the gene expression profiles.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Interestingly, archetype 3 overlaps with the submodules more than subtype B even though subtype B was more directly derived from the submodules. Particularly, it reveals 3 new genes that are joined between archetype 3 and two or more submodules: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CERS6: phospholipid activity; neuronal TM signal transduction; PD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PNPT1: oxidative phosphorylation; </a:t>
            </a:r>
            <a:r>
              <a:rPr lang="en-US" dirty="0" err="1"/>
              <a:t>mtRNA</a:t>
            </a:r>
            <a:r>
              <a:rPr lang="en-US" dirty="0"/>
              <a:t> metabolism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PTPRG: protein dephosphorylation; </a:t>
            </a:r>
            <a:r>
              <a:rPr lang="en-US" sz="1200" b="0" i="0" kern="1200" dirty="0">
                <a:solidFill>
                  <a:schemeClr val="tx1"/>
                </a:solidFill>
                <a:effectLst/>
                <a:latin typeface="+mn-lt"/>
                <a:ea typeface="+mn-ea"/>
                <a:cs typeface="+mn-cs"/>
              </a:rPr>
              <a:t>TM signal transduction; neuronal development; cellular processes (PTPN5)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https://www.ncbi.nlm.nih.gov/pubmed/28527217</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addition, KCNA4 and TMEM106B are even more of a hub when the submodules are included.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CNTNAP5: </a:t>
            </a:r>
            <a:r>
              <a:rPr lang="en-US" sz="1200" b="0" i="0" kern="1200" dirty="0">
                <a:solidFill>
                  <a:schemeClr val="tx1"/>
                </a:solidFill>
                <a:effectLst/>
                <a:latin typeface="+mn-lt"/>
                <a:ea typeface="+mn-ea"/>
                <a:cs typeface="+mn-cs"/>
              </a:rPr>
              <a:t>neurexin family; neuronal cell adhesion and intercellular communication; epidermal growth factor; in accord with the other genes associated with archetype_2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3D66C9-B61E-DB4E-AB15-A1928443D0EA}" type="slidenum">
              <a:rPr lang="en-US" smtClean="0"/>
              <a:t>29</a:t>
            </a:fld>
            <a:endParaRPr lang="en-US"/>
          </a:p>
        </p:txBody>
      </p:sp>
    </p:spTree>
    <p:extLst>
      <p:ext uri="{BB962C8B-B14F-4D97-AF65-F5344CB8AC3E}">
        <p14:creationId xmlns:p14="http://schemas.microsoft.com/office/powerpoint/2010/main" val="4019402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30</a:t>
            </a:fld>
            <a:endParaRPr lang="en-US"/>
          </a:p>
        </p:txBody>
      </p:sp>
    </p:spTree>
    <p:extLst>
      <p:ext uri="{BB962C8B-B14F-4D97-AF65-F5344CB8AC3E}">
        <p14:creationId xmlns:p14="http://schemas.microsoft.com/office/powerpoint/2010/main" val="1462669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Relaxing the assumption that a task is represented by a point rather than a region</a:t>
            </a:r>
          </a:p>
        </p:txBody>
      </p:sp>
      <p:sp>
        <p:nvSpPr>
          <p:cNvPr id="4" name="Slide Number Placeholder 3"/>
          <p:cNvSpPr>
            <a:spLocks noGrp="1"/>
          </p:cNvSpPr>
          <p:nvPr>
            <p:ph type="sldNum" sz="quarter" idx="5"/>
          </p:nvPr>
        </p:nvSpPr>
        <p:spPr/>
        <p:txBody>
          <a:bodyPr/>
          <a:lstStyle/>
          <a:p>
            <a:fld id="{543D66C9-B61E-DB4E-AB15-A1928443D0EA}" type="slidenum">
              <a:rPr lang="en-US" smtClean="0"/>
              <a:t>32</a:t>
            </a:fld>
            <a:endParaRPr lang="en-US"/>
          </a:p>
        </p:txBody>
      </p:sp>
    </p:spTree>
    <p:extLst>
      <p:ext uri="{BB962C8B-B14F-4D97-AF65-F5344CB8AC3E}">
        <p14:creationId xmlns:p14="http://schemas.microsoft.com/office/powerpoint/2010/main" val="11358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about this problem from a biological perspective has led Alon et al to apply the Pareto front concept/algorithm in order to find the number of tasks and then classify the individuals based on their ability to perform each of those tasks.</a:t>
            </a:r>
          </a:p>
          <a:p>
            <a:r>
              <a:rPr lang="en-US" dirty="0"/>
              <a:t>To put it in the simplest terms, this method is a kind of factor analysis, but while PCA uses orthogonality as a criterion for decomposing the variance, and k-means minimizes variance within vs among clusters, this method looks to identify the extremes in the data, called archetype.</a:t>
            </a:r>
          </a:p>
        </p:txBody>
      </p:sp>
      <p:sp>
        <p:nvSpPr>
          <p:cNvPr id="4" name="Slide Number Placeholder 3"/>
          <p:cNvSpPr>
            <a:spLocks noGrp="1"/>
          </p:cNvSpPr>
          <p:nvPr>
            <p:ph type="sldNum" sz="quarter" idx="5"/>
          </p:nvPr>
        </p:nvSpPr>
        <p:spPr/>
        <p:txBody>
          <a:bodyPr/>
          <a:lstStyle/>
          <a:p>
            <a:fld id="{543D66C9-B61E-DB4E-AB15-A1928443D0EA}" type="slidenum">
              <a:rPr lang="en-US" smtClean="0"/>
              <a:t>3</a:t>
            </a:fld>
            <a:endParaRPr lang="en-US"/>
          </a:p>
        </p:txBody>
      </p:sp>
    </p:spTree>
    <p:extLst>
      <p:ext uri="{BB962C8B-B14F-4D97-AF65-F5344CB8AC3E}">
        <p14:creationId xmlns:p14="http://schemas.microsoft.com/office/powerpoint/2010/main" val="210722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why is this algorithm more biologically-meaningful? Because it is based on the fitness function being a linear combination of the ability of each phenotype to perform each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f tells us how much each task is weighted based on how important it is for a particular niche, so the ability to break down cellulose will be weighted as zero for a carnivore but will be heavily weighted for a herbivore.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results in what is called the Pareto front, which is the set of best compromises, where each point along this front is a niche. Moving along this front leads to an improvement in some tasks on the expense of the others. Phenotypes that fall off this front are by definition outperformed by those on the front and therefore get eliminated by selection.</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4</a:t>
            </a:fld>
            <a:endParaRPr lang="en-US"/>
          </a:p>
        </p:txBody>
      </p:sp>
    </p:spTree>
    <p:extLst>
      <p:ext uri="{BB962C8B-B14F-4D97-AF65-F5344CB8AC3E}">
        <p14:creationId xmlns:p14="http://schemas.microsoft.com/office/powerpoint/2010/main" val="1134333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Illustrating why phenotypes off the Pareto front are outperformed by those that are on the front.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we have a space of two tasks represented by two traits. Each task on its own is best performed by a specialist that we call here archetype. The Pareto front here is the straight line connecting the two archetypes. Why? Because we define the fitness function as a linear combinations of the task performances, and the performances decrease with distance from their respective archetypes</a:t>
            </a:r>
          </a:p>
          <a:p>
            <a:r>
              <a:rPr lang="en-US" dirty="0"/>
              <a:t>Basically another way of saying that the shortest line between two points is a straight line… In a metric space of two tasks, any point that is off the line would necessarily have a longer distance overall from the archetypes, and therefore lower total fitness.</a:t>
            </a:r>
          </a:p>
        </p:txBody>
      </p:sp>
      <p:sp>
        <p:nvSpPr>
          <p:cNvPr id="4" name="Slide Number Placeholder 3"/>
          <p:cNvSpPr>
            <a:spLocks noGrp="1"/>
          </p:cNvSpPr>
          <p:nvPr>
            <p:ph type="sldNum" sz="quarter" idx="5"/>
          </p:nvPr>
        </p:nvSpPr>
        <p:spPr/>
        <p:txBody>
          <a:bodyPr/>
          <a:lstStyle/>
          <a:p>
            <a:fld id="{543D66C9-B61E-DB4E-AB15-A1928443D0EA}" type="slidenum">
              <a:rPr lang="en-US" smtClean="0"/>
              <a:t>5</a:t>
            </a:fld>
            <a:endParaRPr lang="en-US"/>
          </a:p>
        </p:txBody>
      </p:sp>
    </p:spTree>
    <p:extLst>
      <p:ext uri="{BB962C8B-B14F-4D97-AF65-F5344CB8AC3E}">
        <p14:creationId xmlns:p14="http://schemas.microsoft.com/office/powerpoint/2010/main" val="3392274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6</a:t>
            </a:fld>
            <a:endParaRPr lang="en-US"/>
          </a:p>
        </p:txBody>
      </p:sp>
    </p:spTree>
    <p:extLst>
      <p:ext uri="{BB962C8B-B14F-4D97-AF65-F5344CB8AC3E}">
        <p14:creationId xmlns:p14="http://schemas.microsoft.com/office/powerpoint/2010/main" val="1580619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an example from their paper:</a:t>
            </a:r>
          </a:p>
          <a:p>
            <a:r>
              <a:rPr lang="en-US" dirty="0"/>
              <a:t>They analyze single-cell expression data from human colon crypt cells, and calculated the variance explained by the best-fit polytopes that encompass the data, starting with 2 archetypes, basically a line, and adding one vertex at a time. They find that the first bend in this curve yields 4 vertices, so a tetrahedron, explaining 45% of the variance. The classical PCA scree plot also shows 4 significant dimensions, where the first 3 explain 95% of the variance and the forth doesn’t really add much, so effectively 3 dimensions as predicted. And the data distribution in these 3 dimensions actually does look a bit like a tetrahedron.</a:t>
            </a:r>
          </a:p>
        </p:txBody>
      </p:sp>
      <p:sp>
        <p:nvSpPr>
          <p:cNvPr id="4" name="Slide Number Placeholder 3"/>
          <p:cNvSpPr>
            <a:spLocks noGrp="1"/>
          </p:cNvSpPr>
          <p:nvPr>
            <p:ph type="sldNum" sz="quarter" idx="5"/>
          </p:nvPr>
        </p:nvSpPr>
        <p:spPr/>
        <p:txBody>
          <a:bodyPr/>
          <a:lstStyle/>
          <a:p>
            <a:fld id="{543D66C9-B61E-DB4E-AB15-A1928443D0EA}" type="slidenum">
              <a:rPr lang="en-US" smtClean="0"/>
              <a:t>7</a:t>
            </a:fld>
            <a:endParaRPr lang="en-US"/>
          </a:p>
        </p:txBody>
      </p:sp>
    </p:spTree>
    <p:extLst>
      <p:ext uri="{BB962C8B-B14F-4D97-AF65-F5344CB8AC3E}">
        <p14:creationId xmlns:p14="http://schemas.microsoft.com/office/powerpoint/2010/main" val="1703842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expression profiles of points closest to each of the vertices we can infer the biological function of each archetype, and we can see here that it does match the expectation based on the cell types that we know exist in this example based on specific markers</a:t>
            </a:r>
          </a:p>
        </p:txBody>
      </p:sp>
      <p:sp>
        <p:nvSpPr>
          <p:cNvPr id="4" name="Slide Number Placeholder 3"/>
          <p:cNvSpPr>
            <a:spLocks noGrp="1"/>
          </p:cNvSpPr>
          <p:nvPr>
            <p:ph type="sldNum" sz="quarter" idx="5"/>
          </p:nvPr>
        </p:nvSpPr>
        <p:spPr/>
        <p:txBody>
          <a:bodyPr/>
          <a:lstStyle/>
          <a:p>
            <a:fld id="{543D66C9-B61E-DB4E-AB15-A1928443D0EA}" type="slidenum">
              <a:rPr lang="en-US" smtClean="0"/>
              <a:t>8</a:t>
            </a:fld>
            <a:endParaRPr lang="en-US"/>
          </a:p>
        </p:txBody>
      </p:sp>
    </p:spTree>
    <p:extLst>
      <p:ext uri="{BB962C8B-B14F-4D97-AF65-F5344CB8AC3E}">
        <p14:creationId xmlns:p14="http://schemas.microsoft.com/office/powerpoint/2010/main" val="3900822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analyzed several datasets from different biological contexts in a series of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the important points that they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and foremost: The orientation of the archetypes does not generally align with the first PC, implying that the biological meaning of the archetypes is distinct from that carried by the PCA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Hyperspectral </a:t>
            </a:r>
            <a:r>
              <a:rPr lang="en-US" dirty="0" err="1"/>
              <a:t>unmixing</a:t>
            </a:r>
            <a:r>
              <a:rPr lang="en-US" dirty="0"/>
              <a:t> algorithms for determining the position of the archetypes. And the elbow in the explained variance function to identify the number of dimensions. 5 different algorithms are implemented in their </a:t>
            </a:r>
            <a:r>
              <a:rPr lang="en-US" dirty="0" err="1"/>
              <a:t>Matlab</a:t>
            </a:r>
            <a:r>
              <a:rPr lang="en-US" dirty="0"/>
              <a:t> package.</a:t>
            </a:r>
          </a:p>
          <a:p>
            <a:endParaRPr lang="en-US" dirty="0"/>
          </a:p>
          <a:p>
            <a:r>
              <a:rPr lang="en-US" dirty="0"/>
              <a:t>In addition:</a:t>
            </a:r>
          </a:p>
          <a:p>
            <a:r>
              <a:rPr lang="en-US" dirty="0"/>
              <a:t>Less sensitive to sampling error</a:t>
            </a:r>
          </a:p>
          <a:p>
            <a:r>
              <a:rPr lang="en-US" dirty="0"/>
              <a:t>Avoids the problem of determining cluster boundaries that are usually fuzzy</a:t>
            </a:r>
          </a:p>
          <a:p>
            <a:r>
              <a:rPr lang="en-US" dirty="0"/>
              <a:t>Reducing dimensionality with PCA beforehand is not necessary </a:t>
            </a:r>
          </a:p>
          <a:p>
            <a:endParaRPr lang="en-US" dirty="0"/>
          </a:p>
          <a:p>
            <a:r>
              <a:rPr lang="en-US" dirty="0"/>
              <a:t>But:</a:t>
            </a:r>
          </a:p>
          <a:p>
            <a:r>
              <a:rPr lang="en-US" dirty="0"/>
              <a:t>Small sets of genes (traits) with small but biologically-relevant effect will be lost (a follow-up paper tries to work around it by giving different weights to different genes based on a priori knowledge of their relevance)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can calculate the </a:t>
            </a:r>
            <a:r>
              <a:rPr lang="en-US" dirty="0" err="1"/>
              <a:t>clumpiness</a:t>
            </a:r>
            <a:r>
              <a:rPr lang="en-US" dirty="0"/>
              <a:t> of the data by the ratio of local density of the data to that expected for a randomized dataset [</a:t>
            </a:r>
            <a:r>
              <a:rPr lang="en-US" dirty="0" err="1"/>
              <a:t>Korem</a:t>
            </a:r>
            <a:r>
              <a:rPr lang="en-US" dirty="0"/>
              <a:t> et </a:t>
            </a:r>
            <a:r>
              <a:rPr lang="en-US"/>
              <a:t>al])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9</a:t>
            </a:fld>
            <a:endParaRPr lang="en-US"/>
          </a:p>
        </p:txBody>
      </p:sp>
    </p:spTree>
    <p:extLst>
      <p:ext uri="{BB962C8B-B14F-4D97-AF65-F5344CB8AC3E}">
        <p14:creationId xmlns:p14="http://schemas.microsoft.com/office/powerpoint/2010/main" val="251611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48CA-3B92-664E-8C9B-1A5D42B1A1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E23B40-0C90-8744-A7B6-5098AF283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E80A55-1A4F-A047-ACD4-DD96BE03E77C}"/>
              </a:ext>
            </a:extLst>
          </p:cNvPr>
          <p:cNvSpPr>
            <a:spLocks noGrp="1"/>
          </p:cNvSpPr>
          <p:nvPr>
            <p:ph type="dt" sz="half" idx="10"/>
          </p:nvPr>
        </p:nvSpPr>
        <p:spPr/>
        <p:txBody>
          <a:bodyPr/>
          <a:lstStyle/>
          <a:p>
            <a:fld id="{F14A6735-FC31-894C-A8B3-A300B1B0582D}" type="datetimeFigureOut">
              <a:rPr lang="en-US" smtClean="0"/>
              <a:t>10/9/19</a:t>
            </a:fld>
            <a:endParaRPr lang="en-US"/>
          </a:p>
        </p:txBody>
      </p:sp>
      <p:sp>
        <p:nvSpPr>
          <p:cNvPr id="5" name="Footer Placeholder 4">
            <a:extLst>
              <a:ext uri="{FF2B5EF4-FFF2-40B4-BE49-F238E27FC236}">
                <a16:creationId xmlns:a16="http://schemas.microsoft.com/office/drawing/2014/main" id="{B037FF67-4F77-3E48-859B-5D4983183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5D3B02-9DC3-8142-B81E-C7ACA05B0BC3}"/>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28580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4464-93A6-764D-8099-C2CAD54758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3C6658-352D-894A-B346-34BC33E5AF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4D2E4-7E4A-8D43-89ED-E6F5E5CBAD0C}"/>
              </a:ext>
            </a:extLst>
          </p:cNvPr>
          <p:cNvSpPr>
            <a:spLocks noGrp="1"/>
          </p:cNvSpPr>
          <p:nvPr>
            <p:ph type="dt" sz="half" idx="10"/>
          </p:nvPr>
        </p:nvSpPr>
        <p:spPr/>
        <p:txBody>
          <a:bodyPr/>
          <a:lstStyle/>
          <a:p>
            <a:fld id="{F14A6735-FC31-894C-A8B3-A300B1B0582D}" type="datetimeFigureOut">
              <a:rPr lang="en-US" smtClean="0"/>
              <a:t>10/9/19</a:t>
            </a:fld>
            <a:endParaRPr lang="en-US"/>
          </a:p>
        </p:txBody>
      </p:sp>
      <p:sp>
        <p:nvSpPr>
          <p:cNvPr id="5" name="Footer Placeholder 4">
            <a:extLst>
              <a:ext uri="{FF2B5EF4-FFF2-40B4-BE49-F238E27FC236}">
                <a16:creationId xmlns:a16="http://schemas.microsoft.com/office/drawing/2014/main" id="{33EC5592-2CCD-AC47-89A6-EC3B4AA5C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8227D-D60B-EC45-BD89-7036B71288EC}"/>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51288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128367-4C07-A646-9DFB-51E907D24A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5D73EF-761D-E243-9089-293E0B0BB7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68233-77CD-B849-83AC-334970FC927F}"/>
              </a:ext>
            </a:extLst>
          </p:cNvPr>
          <p:cNvSpPr>
            <a:spLocks noGrp="1"/>
          </p:cNvSpPr>
          <p:nvPr>
            <p:ph type="dt" sz="half" idx="10"/>
          </p:nvPr>
        </p:nvSpPr>
        <p:spPr/>
        <p:txBody>
          <a:bodyPr/>
          <a:lstStyle/>
          <a:p>
            <a:fld id="{F14A6735-FC31-894C-A8B3-A300B1B0582D}" type="datetimeFigureOut">
              <a:rPr lang="en-US" smtClean="0"/>
              <a:t>10/9/19</a:t>
            </a:fld>
            <a:endParaRPr lang="en-US"/>
          </a:p>
        </p:txBody>
      </p:sp>
      <p:sp>
        <p:nvSpPr>
          <p:cNvPr id="5" name="Footer Placeholder 4">
            <a:extLst>
              <a:ext uri="{FF2B5EF4-FFF2-40B4-BE49-F238E27FC236}">
                <a16:creationId xmlns:a16="http://schemas.microsoft.com/office/drawing/2014/main" id="{C765F217-E0E3-244A-8ABD-BF582A38B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82FD7-64B0-3D45-A79B-6DF4B221684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94432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3450-22DF-464C-87D8-FA969275C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FACA66-2A28-F948-9019-1362FF0F36C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03366-3967-E343-B491-9953CA1FE52A}"/>
              </a:ext>
            </a:extLst>
          </p:cNvPr>
          <p:cNvSpPr>
            <a:spLocks noGrp="1"/>
          </p:cNvSpPr>
          <p:nvPr>
            <p:ph type="dt" sz="half" idx="10"/>
          </p:nvPr>
        </p:nvSpPr>
        <p:spPr/>
        <p:txBody>
          <a:bodyPr/>
          <a:lstStyle/>
          <a:p>
            <a:fld id="{F14A6735-FC31-894C-A8B3-A300B1B0582D}" type="datetimeFigureOut">
              <a:rPr lang="en-US" smtClean="0"/>
              <a:t>10/9/19</a:t>
            </a:fld>
            <a:endParaRPr lang="en-US"/>
          </a:p>
        </p:txBody>
      </p:sp>
      <p:sp>
        <p:nvSpPr>
          <p:cNvPr id="5" name="Footer Placeholder 4">
            <a:extLst>
              <a:ext uri="{FF2B5EF4-FFF2-40B4-BE49-F238E27FC236}">
                <a16:creationId xmlns:a16="http://schemas.microsoft.com/office/drawing/2014/main" id="{938037ED-AEDB-4B48-B623-FC8F6B535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663C9D-A8AC-CB4E-9632-C5068FFF968E}"/>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20812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3B1A-48F7-3241-A296-A320041DDD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1F751D-68E0-204B-BB0E-5673D3B9A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74EE4F4-FC3A-5C49-A1F1-AD4FBFF21F28}"/>
              </a:ext>
            </a:extLst>
          </p:cNvPr>
          <p:cNvSpPr>
            <a:spLocks noGrp="1"/>
          </p:cNvSpPr>
          <p:nvPr>
            <p:ph type="dt" sz="half" idx="10"/>
          </p:nvPr>
        </p:nvSpPr>
        <p:spPr/>
        <p:txBody>
          <a:bodyPr/>
          <a:lstStyle/>
          <a:p>
            <a:fld id="{F14A6735-FC31-894C-A8B3-A300B1B0582D}" type="datetimeFigureOut">
              <a:rPr lang="en-US" smtClean="0"/>
              <a:t>10/9/19</a:t>
            </a:fld>
            <a:endParaRPr lang="en-US"/>
          </a:p>
        </p:txBody>
      </p:sp>
      <p:sp>
        <p:nvSpPr>
          <p:cNvPr id="5" name="Footer Placeholder 4">
            <a:extLst>
              <a:ext uri="{FF2B5EF4-FFF2-40B4-BE49-F238E27FC236}">
                <a16:creationId xmlns:a16="http://schemas.microsoft.com/office/drawing/2014/main" id="{58A5BF99-E3C9-C84B-81F8-5D10F3A57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36BEE-D24D-6D44-AF47-92A443FD942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13582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0809-63BB-3D45-9912-99DBBEAEEA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A871AA-D355-944C-AF9B-F6B853775D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B18F3-C3A1-5347-AB54-62900A7CF1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AC73E6-F9FE-4F4E-9C87-81587937A527}"/>
              </a:ext>
            </a:extLst>
          </p:cNvPr>
          <p:cNvSpPr>
            <a:spLocks noGrp="1"/>
          </p:cNvSpPr>
          <p:nvPr>
            <p:ph type="dt" sz="half" idx="10"/>
          </p:nvPr>
        </p:nvSpPr>
        <p:spPr/>
        <p:txBody>
          <a:bodyPr/>
          <a:lstStyle/>
          <a:p>
            <a:fld id="{F14A6735-FC31-894C-A8B3-A300B1B0582D}" type="datetimeFigureOut">
              <a:rPr lang="en-US" smtClean="0"/>
              <a:t>10/9/19</a:t>
            </a:fld>
            <a:endParaRPr lang="en-US"/>
          </a:p>
        </p:txBody>
      </p:sp>
      <p:sp>
        <p:nvSpPr>
          <p:cNvPr id="6" name="Footer Placeholder 5">
            <a:extLst>
              <a:ext uri="{FF2B5EF4-FFF2-40B4-BE49-F238E27FC236}">
                <a16:creationId xmlns:a16="http://schemas.microsoft.com/office/drawing/2014/main" id="{E9471221-116A-7844-BF72-4851B4EA3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5D7BC4-4E9B-FF4C-8970-E3C3667D048F}"/>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262499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DB2D-CA19-2C45-9321-E168D217E5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5ADBF1-13F8-6B40-A315-8BD2D8DE2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E8C518-9088-FC4C-A00F-795EA26CFED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577CB0-6401-2D42-A30E-6CD43E6449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940509C-52BD-7E4B-96FD-1EB14FAD00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7501C2-348E-884C-84AD-51A597845FE9}"/>
              </a:ext>
            </a:extLst>
          </p:cNvPr>
          <p:cNvSpPr>
            <a:spLocks noGrp="1"/>
          </p:cNvSpPr>
          <p:nvPr>
            <p:ph type="dt" sz="half" idx="10"/>
          </p:nvPr>
        </p:nvSpPr>
        <p:spPr/>
        <p:txBody>
          <a:bodyPr/>
          <a:lstStyle/>
          <a:p>
            <a:fld id="{F14A6735-FC31-894C-A8B3-A300B1B0582D}" type="datetimeFigureOut">
              <a:rPr lang="en-US" smtClean="0"/>
              <a:t>10/9/19</a:t>
            </a:fld>
            <a:endParaRPr lang="en-US"/>
          </a:p>
        </p:txBody>
      </p:sp>
      <p:sp>
        <p:nvSpPr>
          <p:cNvPr id="8" name="Footer Placeholder 7">
            <a:extLst>
              <a:ext uri="{FF2B5EF4-FFF2-40B4-BE49-F238E27FC236}">
                <a16:creationId xmlns:a16="http://schemas.microsoft.com/office/drawing/2014/main" id="{73B24AA7-3F97-D740-B0F7-D5AB26F3A7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1DB68C-E656-7B45-B778-EF338F70EF0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813347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7FB1-39DA-214B-BA2C-8E9FC2F6C3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8A864B-7FA0-0B42-83C2-866A6AA398C1}"/>
              </a:ext>
            </a:extLst>
          </p:cNvPr>
          <p:cNvSpPr>
            <a:spLocks noGrp="1"/>
          </p:cNvSpPr>
          <p:nvPr>
            <p:ph type="dt" sz="half" idx="10"/>
          </p:nvPr>
        </p:nvSpPr>
        <p:spPr/>
        <p:txBody>
          <a:bodyPr/>
          <a:lstStyle/>
          <a:p>
            <a:fld id="{F14A6735-FC31-894C-A8B3-A300B1B0582D}" type="datetimeFigureOut">
              <a:rPr lang="en-US" smtClean="0"/>
              <a:t>10/9/19</a:t>
            </a:fld>
            <a:endParaRPr lang="en-US"/>
          </a:p>
        </p:txBody>
      </p:sp>
      <p:sp>
        <p:nvSpPr>
          <p:cNvPr id="4" name="Footer Placeholder 3">
            <a:extLst>
              <a:ext uri="{FF2B5EF4-FFF2-40B4-BE49-F238E27FC236}">
                <a16:creationId xmlns:a16="http://schemas.microsoft.com/office/drawing/2014/main" id="{8A923ADC-3720-E74F-85F4-EC95517A0F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50678-EAF5-C442-8FA8-754F06DD7DD8}"/>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402184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6A21E-64AE-4F4B-9653-2B4FF01C1F4E}"/>
              </a:ext>
            </a:extLst>
          </p:cNvPr>
          <p:cNvSpPr>
            <a:spLocks noGrp="1"/>
          </p:cNvSpPr>
          <p:nvPr>
            <p:ph type="dt" sz="half" idx="10"/>
          </p:nvPr>
        </p:nvSpPr>
        <p:spPr/>
        <p:txBody>
          <a:bodyPr/>
          <a:lstStyle/>
          <a:p>
            <a:fld id="{F14A6735-FC31-894C-A8B3-A300B1B0582D}" type="datetimeFigureOut">
              <a:rPr lang="en-US" smtClean="0"/>
              <a:t>10/9/19</a:t>
            </a:fld>
            <a:endParaRPr lang="en-US"/>
          </a:p>
        </p:txBody>
      </p:sp>
      <p:sp>
        <p:nvSpPr>
          <p:cNvPr id="3" name="Footer Placeholder 2">
            <a:extLst>
              <a:ext uri="{FF2B5EF4-FFF2-40B4-BE49-F238E27FC236}">
                <a16:creationId xmlns:a16="http://schemas.microsoft.com/office/drawing/2014/main" id="{F42B1218-C0CA-E240-AE2E-AEE9BDDFEA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2B79E7-8AB9-274E-B4D1-6015EEEDAF8B}"/>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211832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AFF0-C823-8A49-8B96-9B50EF1FE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AFA392-93CD-E94C-8F80-16A1E5A43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A3F57E-249B-9A4A-AADF-1692BA256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DD5854-AB24-6041-8187-9EBE95FBE8AD}"/>
              </a:ext>
            </a:extLst>
          </p:cNvPr>
          <p:cNvSpPr>
            <a:spLocks noGrp="1"/>
          </p:cNvSpPr>
          <p:nvPr>
            <p:ph type="dt" sz="half" idx="10"/>
          </p:nvPr>
        </p:nvSpPr>
        <p:spPr/>
        <p:txBody>
          <a:bodyPr/>
          <a:lstStyle/>
          <a:p>
            <a:fld id="{F14A6735-FC31-894C-A8B3-A300B1B0582D}" type="datetimeFigureOut">
              <a:rPr lang="en-US" smtClean="0"/>
              <a:t>10/9/19</a:t>
            </a:fld>
            <a:endParaRPr lang="en-US"/>
          </a:p>
        </p:txBody>
      </p:sp>
      <p:sp>
        <p:nvSpPr>
          <p:cNvPr id="6" name="Footer Placeholder 5">
            <a:extLst>
              <a:ext uri="{FF2B5EF4-FFF2-40B4-BE49-F238E27FC236}">
                <a16:creationId xmlns:a16="http://schemas.microsoft.com/office/drawing/2014/main" id="{308D401B-3F43-0448-959C-4726EA5148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0BC04-7988-F24E-87DF-C2AD49768FFC}"/>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7162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26C9-7658-E44D-8EAB-D61518858D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96CE57-C798-FC46-9C12-51ABA5F801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8ACB96-A2B4-4147-8E6E-E730EB7EB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94B957-A794-6A47-AB60-445B48147843}"/>
              </a:ext>
            </a:extLst>
          </p:cNvPr>
          <p:cNvSpPr>
            <a:spLocks noGrp="1"/>
          </p:cNvSpPr>
          <p:nvPr>
            <p:ph type="dt" sz="half" idx="10"/>
          </p:nvPr>
        </p:nvSpPr>
        <p:spPr/>
        <p:txBody>
          <a:bodyPr/>
          <a:lstStyle/>
          <a:p>
            <a:fld id="{F14A6735-FC31-894C-A8B3-A300B1B0582D}" type="datetimeFigureOut">
              <a:rPr lang="en-US" smtClean="0"/>
              <a:t>10/9/19</a:t>
            </a:fld>
            <a:endParaRPr lang="en-US"/>
          </a:p>
        </p:txBody>
      </p:sp>
      <p:sp>
        <p:nvSpPr>
          <p:cNvPr id="6" name="Footer Placeholder 5">
            <a:extLst>
              <a:ext uri="{FF2B5EF4-FFF2-40B4-BE49-F238E27FC236}">
                <a16:creationId xmlns:a16="http://schemas.microsoft.com/office/drawing/2014/main" id="{D2EC3B47-4D63-6041-9E86-6D6DF661E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9B755-A265-8844-B2B3-05980C596379}"/>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01051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A16B79-9203-F54F-AC89-E6DD784C75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ABE2F2-C24C-0B40-8E6D-C6DB579AB7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5D82E-2509-DC45-84BB-22810AE7A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4A6735-FC31-894C-A8B3-A300B1B0582D}" type="datetimeFigureOut">
              <a:rPr lang="en-US" smtClean="0"/>
              <a:t>10/9/19</a:t>
            </a:fld>
            <a:endParaRPr lang="en-US"/>
          </a:p>
        </p:txBody>
      </p:sp>
      <p:sp>
        <p:nvSpPr>
          <p:cNvPr id="5" name="Footer Placeholder 4">
            <a:extLst>
              <a:ext uri="{FF2B5EF4-FFF2-40B4-BE49-F238E27FC236}">
                <a16:creationId xmlns:a16="http://schemas.microsoft.com/office/drawing/2014/main" id="{F29FF8CB-DF13-BA4D-8673-DBC0CE1144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DD6F87-2D17-F04B-8C22-C9B4F8F493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A14BD-3F7F-5A46-B77C-0CE2E8D3257B}" type="slidenum">
              <a:rPr lang="en-US" smtClean="0"/>
              <a:t>‹#›</a:t>
            </a:fld>
            <a:endParaRPr lang="en-US"/>
          </a:p>
        </p:txBody>
      </p:sp>
    </p:spTree>
    <p:extLst>
      <p:ext uri="{BB962C8B-B14F-4D97-AF65-F5344CB8AC3E}">
        <p14:creationId xmlns:p14="http://schemas.microsoft.com/office/powerpoint/2010/main" val="1069688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358D-9108-E64F-B3C7-5372903200D5}"/>
              </a:ext>
            </a:extLst>
          </p:cNvPr>
          <p:cNvSpPr>
            <a:spLocks noGrp="1"/>
          </p:cNvSpPr>
          <p:nvPr>
            <p:ph type="ctrTitle"/>
          </p:nvPr>
        </p:nvSpPr>
        <p:spPr>
          <a:xfrm>
            <a:off x="2720614" y="1915297"/>
            <a:ext cx="6744662" cy="1245347"/>
          </a:xfrm>
        </p:spPr>
        <p:txBody>
          <a:bodyPr>
            <a:normAutofit/>
          </a:bodyPr>
          <a:lstStyle/>
          <a:p>
            <a:r>
              <a:rPr lang="en-US" sz="3600" dirty="0"/>
              <a:t>Stratifying ROSMAP patients with archetype analysis*</a:t>
            </a:r>
          </a:p>
        </p:txBody>
      </p:sp>
      <p:sp>
        <p:nvSpPr>
          <p:cNvPr id="10" name="TextBox 9">
            <a:extLst>
              <a:ext uri="{FF2B5EF4-FFF2-40B4-BE49-F238E27FC236}">
                <a16:creationId xmlns:a16="http://schemas.microsoft.com/office/drawing/2014/main" id="{1CF5766A-2D05-9846-BEBE-6275FFD56904}"/>
              </a:ext>
            </a:extLst>
          </p:cNvPr>
          <p:cNvSpPr txBox="1"/>
          <p:nvPr/>
        </p:nvSpPr>
        <p:spPr>
          <a:xfrm>
            <a:off x="3845827" y="3498575"/>
            <a:ext cx="3860417" cy="830997"/>
          </a:xfrm>
          <a:prstGeom prst="rect">
            <a:avLst/>
          </a:prstGeom>
          <a:noFill/>
        </p:spPr>
        <p:txBody>
          <a:bodyPr wrap="none" rtlCol="0">
            <a:spAutoFit/>
          </a:bodyPr>
          <a:lstStyle/>
          <a:p>
            <a:pPr algn="ctr"/>
            <a:r>
              <a:rPr lang="en-US" sz="2400" dirty="0"/>
              <a:t>Annat Haber</a:t>
            </a:r>
          </a:p>
          <a:p>
            <a:pPr algn="ctr"/>
            <a:r>
              <a:rPr lang="en-US" sz="2400" dirty="0"/>
              <a:t>Lab meeting September 2019</a:t>
            </a:r>
          </a:p>
        </p:txBody>
      </p:sp>
    </p:spTree>
    <p:extLst>
      <p:ext uri="{BB962C8B-B14F-4D97-AF65-F5344CB8AC3E}">
        <p14:creationId xmlns:p14="http://schemas.microsoft.com/office/powerpoint/2010/main" val="410817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653E8E-C362-3B4C-8B6B-42E4AB3C527A}"/>
              </a:ext>
            </a:extLst>
          </p:cNvPr>
          <p:cNvSpPr txBox="1"/>
          <p:nvPr/>
        </p:nvSpPr>
        <p:spPr>
          <a:xfrm>
            <a:off x="993914" y="1013792"/>
            <a:ext cx="9270358" cy="297062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3200" dirty="0"/>
              <a:t>Find archetypes of AD patients (ROSMAP cohort)</a:t>
            </a:r>
          </a:p>
          <a:p>
            <a:pPr marL="285750" indent="-285750">
              <a:lnSpc>
                <a:spcPct val="150000"/>
              </a:lnSpc>
              <a:buFont typeface="Arial" panose="020B0604020202020204" pitchFamily="34" charset="0"/>
              <a:buChar char="•"/>
            </a:pPr>
            <a:r>
              <a:rPr lang="en-US" sz="3200" dirty="0"/>
              <a:t>Extract “typical” gene expression profiles (~modules)</a:t>
            </a:r>
          </a:p>
          <a:p>
            <a:pPr marL="285750" indent="-285750">
              <a:lnSpc>
                <a:spcPct val="150000"/>
              </a:lnSpc>
              <a:buFont typeface="Arial" panose="020B0604020202020204" pitchFamily="34" charset="0"/>
              <a:buChar char="•"/>
            </a:pPr>
            <a:r>
              <a:rPr lang="en-US" sz="3200" dirty="0"/>
              <a:t>Compare with current (sub)modules</a:t>
            </a:r>
          </a:p>
          <a:p>
            <a:pPr marL="285750" indent="-285750">
              <a:lnSpc>
                <a:spcPct val="150000"/>
              </a:lnSpc>
              <a:buFont typeface="Arial" panose="020B0604020202020204" pitchFamily="34" charset="0"/>
              <a:buChar char="•"/>
            </a:pPr>
            <a:r>
              <a:rPr lang="en-US" sz="3200" dirty="0"/>
              <a:t>Map distance from archetypes onto WGS </a:t>
            </a:r>
          </a:p>
        </p:txBody>
      </p:sp>
    </p:spTree>
    <p:extLst>
      <p:ext uri="{BB962C8B-B14F-4D97-AF65-F5344CB8AC3E}">
        <p14:creationId xmlns:p14="http://schemas.microsoft.com/office/powerpoint/2010/main" val="387280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7C4CB5-4A2D-4F49-9BA8-6953D71D80AB}"/>
              </a:ext>
            </a:extLst>
          </p:cNvPr>
          <p:cNvPicPr>
            <a:picLocks noChangeAspect="1"/>
          </p:cNvPicPr>
          <p:nvPr/>
        </p:nvPicPr>
        <p:blipFill>
          <a:blip r:embed="rId3"/>
          <a:stretch>
            <a:fillRect/>
          </a:stretch>
        </p:blipFill>
        <p:spPr>
          <a:xfrm>
            <a:off x="2001519" y="3088927"/>
            <a:ext cx="6146800" cy="3238500"/>
          </a:xfrm>
          <a:prstGeom prst="rect">
            <a:avLst/>
          </a:prstGeom>
        </p:spPr>
      </p:pic>
      <p:sp>
        <p:nvSpPr>
          <p:cNvPr id="2" name="Right Brace 1">
            <a:extLst>
              <a:ext uri="{FF2B5EF4-FFF2-40B4-BE49-F238E27FC236}">
                <a16:creationId xmlns:a16="http://schemas.microsoft.com/office/drawing/2014/main" id="{6ACEB376-D38F-064B-8673-5F93DA8F9ABE}"/>
              </a:ext>
            </a:extLst>
          </p:cNvPr>
          <p:cNvSpPr/>
          <p:nvPr/>
        </p:nvSpPr>
        <p:spPr>
          <a:xfrm rot="16200000">
            <a:off x="4860739" y="945700"/>
            <a:ext cx="428361" cy="3877056"/>
          </a:xfrm>
          <a:prstGeom prst="rightBrace">
            <a:avLst>
              <a:gd name="adj1" fmla="val 8333"/>
              <a:gd name="adj2" fmla="val 53301"/>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ight Arrow 2">
            <a:extLst>
              <a:ext uri="{FF2B5EF4-FFF2-40B4-BE49-F238E27FC236}">
                <a16:creationId xmlns:a16="http://schemas.microsoft.com/office/drawing/2014/main" id="{BC5E8920-B37A-9D45-958B-CA631FCB8576}"/>
              </a:ext>
            </a:extLst>
          </p:cNvPr>
          <p:cNvSpPr/>
          <p:nvPr/>
        </p:nvSpPr>
        <p:spPr>
          <a:xfrm>
            <a:off x="8887967" y="1335024"/>
            <a:ext cx="365761"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CE6FD35-8079-1647-B071-E7B3CDD75359}"/>
              </a:ext>
            </a:extLst>
          </p:cNvPr>
          <p:cNvSpPr txBox="1"/>
          <p:nvPr/>
        </p:nvSpPr>
        <p:spPr>
          <a:xfrm>
            <a:off x="274320" y="6035040"/>
            <a:ext cx="3408305" cy="584775"/>
          </a:xfrm>
          <a:prstGeom prst="rect">
            <a:avLst/>
          </a:prstGeom>
          <a:noFill/>
        </p:spPr>
        <p:txBody>
          <a:bodyPr wrap="none" rtlCol="0">
            <a:spAutoFit/>
          </a:bodyPr>
          <a:lstStyle/>
          <a:p>
            <a:r>
              <a:rPr lang="en-US" sz="3200" dirty="0"/>
              <a:t>Model-AD pipeline </a:t>
            </a:r>
          </a:p>
        </p:txBody>
      </p:sp>
      <p:pic>
        <p:nvPicPr>
          <p:cNvPr id="6" name="Picture 5">
            <a:extLst>
              <a:ext uri="{FF2B5EF4-FFF2-40B4-BE49-F238E27FC236}">
                <a16:creationId xmlns:a16="http://schemas.microsoft.com/office/drawing/2014/main" id="{B5ECFF37-9C5E-0446-846C-0076448572C9}"/>
              </a:ext>
            </a:extLst>
          </p:cNvPr>
          <p:cNvPicPr>
            <a:picLocks noChangeAspect="1"/>
          </p:cNvPicPr>
          <p:nvPr/>
        </p:nvPicPr>
        <p:blipFill>
          <a:blip r:embed="rId4"/>
          <a:stretch>
            <a:fillRect/>
          </a:stretch>
        </p:blipFill>
        <p:spPr>
          <a:xfrm>
            <a:off x="274319" y="193917"/>
            <a:ext cx="8631935" cy="2758659"/>
          </a:xfrm>
          <a:prstGeom prst="rect">
            <a:avLst/>
          </a:prstGeom>
        </p:spPr>
      </p:pic>
      <p:pic>
        <p:nvPicPr>
          <p:cNvPr id="7" name="Picture 6">
            <a:extLst>
              <a:ext uri="{FF2B5EF4-FFF2-40B4-BE49-F238E27FC236}">
                <a16:creationId xmlns:a16="http://schemas.microsoft.com/office/drawing/2014/main" id="{C2D95723-77E6-5242-851B-B57206EEF692}"/>
              </a:ext>
            </a:extLst>
          </p:cNvPr>
          <p:cNvPicPr>
            <a:picLocks noChangeAspect="1"/>
          </p:cNvPicPr>
          <p:nvPr/>
        </p:nvPicPr>
        <p:blipFill>
          <a:blip r:embed="rId5"/>
          <a:stretch>
            <a:fillRect/>
          </a:stretch>
        </p:blipFill>
        <p:spPr>
          <a:xfrm>
            <a:off x="9345168" y="643001"/>
            <a:ext cx="2762781" cy="1429766"/>
          </a:xfrm>
          <a:prstGeom prst="rect">
            <a:avLst/>
          </a:prstGeom>
        </p:spPr>
      </p:pic>
      <p:sp>
        <p:nvSpPr>
          <p:cNvPr id="4" name="TextBox 3">
            <a:extLst>
              <a:ext uri="{FF2B5EF4-FFF2-40B4-BE49-F238E27FC236}">
                <a16:creationId xmlns:a16="http://schemas.microsoft.com/office/drawing/2014/main" id="{B74A9E69-16FA-7846-AFB1-D8EB525CD144}"/>
              </a:ext>
            </a:extLst>
          </p:cNvPr>
          <p:cNvSpPr txBox="1"/>
          <p:nvPr/>
        </p:nvSpPr>
        <p:spPr>
          <a:xfrm>
            <a:off x="9070847" y="6035040"/>
            <a:ext cx="2210733" cy="369332"/>
          </a:xfrm>
          <a:prstGeom prst="rect">
            <a:avLst/>
          </a:prstGeom>
          <a:noFill/>
        </p:spPr>
        <p:txBody>
          <a:bodyPr wrap="none" rtlCol="0">
            <a:spAutoFit/>
          </a:bodyPr>
          <a:lstStyle/>
          <a:p>
            <a:r>
              <a:rPr lang="en-US" dirty="0"/>
              <a:t>Milind et al. in review</a:t>
            </a:r>
          </a:p>
        </p:txBody>
      </p:sp>
    </p:spTree>
    <p:extLst>
      <p:ext uri="{BB962C8B-B14F-4D97-AF65-F5344CB8AC3E}">
        <p14:creationId xmlns:p14="http://schemas.microsoft.com/office/powerpoint/2010/main" val="1472494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75D402-2B8F-A848-8950-91581DC40710}"/>
              </a:ext>
            </a:extLst>
          </p:cNvPr>
          <p:cNvPicPr>
            <a:picLocks noChangeAspect="1"/>
          </p:cNvPicPr>
          <p:nvPr/>
        </p:nvPicPr>
        <p:blipFill>
          <a:blip r:embed="rId3"/>
          <a:stretch>
            <a:fillRect/>
          </a:stretch>
        </p:blipFill>
        <p:spPr>
          <a:xfrm>
            <a:off x="0" y="1689225"/>
            <a:ext cx="11979479" cy="2743200"/>
          </a:xfrm>
          <a:prstGeom prst="rect">
            <a:avLst/>
          </a:prstGeom>
        </p:spPr>
      </p:pic>
      <p:sp>
        <p:nvSpPr>
          <p:cNvPr id="3" name="TextBox 2">
            <a:extLst>
              <a:ext uri="{FF2B5EF4-FFF2-40B4-BE49-F238E27FC236}">
                <a16:creationId xmlns:a16="http://schemas.microsoft.com/office/drawing/2014/main" id="{0E9F217B-7A24-3F42-A0B4-A996CC807449}"/>
              </a:ext>
            </a:extLst>
          </p:cNvPr>
          <p:cNvSpPr txBox="1"/>
          <p:nvPr/>
        </p:nvSpPr>
        <p:spPr>
          <a:xfrm>
            <a:off x="1833060" y="930671"/>
            <a:ext cx="711477" cy="369332"/>
          </a:xfrm>
          <a:prstGeom prst="rect">
            <a:avLst/>
          </a:prstGeom>
          <a:noFill/>
        </p:spPr>
        <p:txBody>
          <a:bodyPr wrap="none" rtlCol="0">
            <a:spAutoFit/>
          </a:bodyPr>
          <a:lstStyle/>
          <a:p>
            <a:r>
              <a:rPr lang="en-US" dirty="0"/>
              <a:t>Mayo</a:t>
            </a:r>
          </a:p>
        </p:txBody>
      </p:sp>
      <p:sp>
        <p:nvSpPr>
          <p:cNvPr id="4" name="TextBox 3">
            <a:extLst>
              <a:ext uri="{FF2B5EF4-FFF2-40B4-BE49-F238E27FC236}">
                <a16:creationId xmlns:a16="http://schemas.microsoft.com/office/drawing/2014/main" id="{76EAE0F1-0D8E-464B-8EE0-3AE46915B77C}"/>
              </a:ext>
            </a:extLst>
          </p:cNvPr>
          <p:cNvSpPr txBox="1"/>
          <p:nvPr/>
        </p:nvSpPr>
        <p:spPr>
          <a:xfrm>
            <a:off x="5620888" y="910780"/>
            <a:ext cx="737702" cy="369332"/>
          </a:xfrm>
          <a:prstGeom prst="rect">
            <a:avLst/>
          </a:prstGeom>
          <a:noFill/>
        </p:spPr>
        <p:txBody>
          <a:bodyPr wrap="none" rtlCol="0">
            <a:spAutoFit/>
          </a:bodyPr>
          <a:lstStyle/>
          <a:p>
            <a:r>
              <a:rPr lang="en-US" dirty="0"/>
              <a:t>MSBB</a:t>
            </a:r>
          </a:p>
        </p:txBody>
      </p:sp>
      <p:sp>
        <p:nvSpPr>
          <p:cNvPr id="5" name="TextBox 4">
            <a:extLst>
              <a:ext uri="{FF2B5EF4-FFF2-40B4-BE49-F238E27FC236}">
                <a16:creationId xmlns:a16="http://schemas.microsoft.com/office/drawing/2014/main" id="{6CF9BB18-7848-784C-A5FB-81F375584E57}"/>
              </a:ext>
            </a:extLst>
          </p:cNvPr>
          <p:cNvSpPr txBox="1"/>
          <p:nvPr/>
        </p:nvSpPr>
        <p:spPr>
          <a:xfrm>
            <a:off x="9434941" y="936996"/>
            <a:ext cx="1014380" cy="646331"/>
          </a:xfrm>
          <a:prstGeom prst="rect">
            <a:avLst/>
          </a:prstGeom>
          <a:noFill/>
        </p:spPr>
        <p:txBody>
          <a:bodyPr wrap="none" rtlCol="0">
            <a:spAutoFit/>
          </a:bodyPr>
          <a:lstStyle/>
          <a:p>
            <a:r>
              <a:rPr lang="en-US" dirty="0"/>
              <a:t>ROSMAP</a:t>
            </a:r>
          </a:p>
          <a:p>
            <a:r>
              <a:rPr lang="en-US" dirty="0"/>
              <a:t>(N=623)</a:t>
            </a:r>
          </a:p>
        </p:txBody>
      </p:sp>
    </p:spTree>
    <p:extLst>
      <p:ext uri="{BB962C8B-B14F-4D97-AF65-F5344CB8AC3E}">
        <p14:creationId xmlns:p14="http://schemas.microsoft.com/office/powerpoint/2010/main" val="1543068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67B14B-D050-0544-A2F7-8A5A3F5C93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03340"/>
            <a:ext cx="12192000" cy="5223387"/>
          </a:xfrm>
          <a:prstGeom prst="rect">
            <a:avLst/>
          </a:prstGeom>
        </p:spPr>
      </p:pic>
    </p:spTree>
    <p:extLst>
      <p:ext uri="{BB962C8B-B14F-4D97-AF65-F5344CB8AC3E}">
        <p14:creationId xmlns:p14="http://schemas.microsoft.com/office/powerpoint/2010/main" val="3366698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B1C43F-1C6E-334E-863A-F25EDE5B1C0E}"/>
              </a:ext>
            </a:extLst>
          </p:cNvPr>
          <p:cNvPicPr>
            <a:picLocks noChangeAspect="1"/>
          </p:cNvPicPr>
          <p:nvPr/>
        </p:nvPicPr>
        <p:blipFill>
          <a:blip r:embed="rId3"/>
          <a:stretch>
            <a:fillRect/>
          </a:stretch>
        </p:blipFill>
        <p:spPr>
          <a:xfrm>
            <a:off x="205399" y="0"/>
            <a:ext cx="6477682" cy="6858000"/>
          </a:xfrm>
          <a:prstGeom prst="rect">
            <a:avLst/>
          </a:prstGeom>
        </p:spPr>
      </p:pic>
      <p:sp>
        <p:nvSpPr>
          <p:cNvPr id="2" name="TextBox 1">
            <a:extLst>
              <a:ext uri="{FF2B5EF4-FFF2-40B4-BE49-F238E27FC236}">
                <a16:creationId xmlns:a16="http://schemas.microsoft.com/office/drawing/2014/main" id="{519571DA-F59A-E94E-A340-81888083F765}"/>
              </a:ext>
            </a:extLst>
          </p:cNvPr>
          <p:cNvSpPr txBox="1"/>
          <p:nvPr/>
        </p:nvSpPr>
        <p:spPr>
          <a:xfrm>
            <a:off x="2975680" y="960120"/>
            <a:ext cx="3882319" cy="1384995"/>
          </a:xfrm>
          <a:prstGeom prst="rect">
            <a:avLst/>
          </a:prstGeom>
          <a:noFill/>
        </p:spPr>
        <p:txBody>
          <a:bodyPr wrap="square" rtlCol="0">
            <a:spAutoFit/>
          </a:bodyPr>
          <a:lstStyle/>
          <a:p>
            <a:r>
              <a:rPr lang="en-US" sz="2800" b="1" dirty="0">
                <a:solidFill>
                  <a:srgbClr val="0070C0"/>
                </a:solidFill>
              </a:rPr>
              <a:t>~ 20 non-random PC’s explain only 17%</a:t>
            </a:r>
          </a:p>
          <a:p>
            <a:r>
              <a:rPr lang="en-US" sz="2800" b="1" dirty="0">
                <a:solidFill>
                  <a:srgbClr val="0070C0"/>
                </a:solidFill>
              </a:rPr>
              <a:t>~ 400 pc’s explain 80%</a:t>
            </a:r>
          </a:p>
        </p:txBody>
      </p:sp>
      <p:pic>
        <p:nvPicPr>
          <p:cNvPr id="6" name="Picture 5">
            <a:extLst>
              <a:ext uri="{FF2B5EF4-FFF2-40B4-BE49-F238E27FC236}">
                <a16:creationId xmlns:a16="http://schemas.microsoft.com/office/drawing/2014/main" id="{6547B755-AB9B-954B-8236-FCB6156CF21D}"/>
              </a:ext>
            </a:extLst>
          </p:cNvPr>
          <p:cNvPicPr>
            <a:picLocks noChangeAspect="1"/>
          </p:cNvPicPr>
          <p:nvPr/>
        </p:nvPicPr>
        <p:blipFill>
          <a:blip r:embed="rId4"/>
          <a:stretch>
            <a:fillRect/>
          </a:stretch>
        </p:blipFill>
        <p:spPr>
          <a:xfrm>
            <a:off x="6486595" y="960120"/>
            <a:ext cx="5354885" cy="5581354"/>
          </a:xfrm>
          <a:prstGeom prst="rect">
            <a:avLst/>
          </a:prstGeom>
        </p:spPr>
      </p:pic>
    </p:spTree>
    <p:extLst>
      <p:ext uri="{BB962C8B-B14F-4D97-AF65-F5344CB8AC3E}">
        <p14:creationId xmlns:p14="http://schemas.microsoft.com/office/powerpoint/2010/main" val="918637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238BC9-A1A1-3D4E-BE72-5508F742823D}"/>
              </a:ext>
            </a:extLst>
          </p:cNvPr>
          <p:cNvPicPr>
            <a:picLocks noChangeAspect="1"/>
          </p:cNvPicPr>
          <p:nvPr/>
        </p:nvPicPr>
        <p:blipFill>
          <a:blip r:embed="rId3"/>
          <a:stretch>
            <a:fillRect/>
          </a:stretch>
        </p:blipFill>
        <p:spPr>
          <a:xfrm>
            <a:off x="184476" y="777240"/>
            <a:ext cx="5044669" cy="4983480"/>
          </a:xfrm>
          <a:prstGeom prst="rect">
            <a:avLst/>
          </a:prstGeom>
        </p:spPr>
      </p:pic>
      <p:pic>
        <p:nvPicPr>
          <p:cNvPr id="5" name="Picture 4">
            <a:extLst>
              <a:ext uri="{FF2B5EF4-FFF2-40B4-BE49-F238E27FC236}">
                <a16:creationId xmlns:a16="http://schemas.microsoft.com/office/drawing/2014/main" id="{0A3FBB9D-7789-C44A-BDC3-7CBD071C64C9}"/>
              </a:ext>
            </a:extLst>
          </p:cNvPr>
          <p:cNvPicPr>
            <a:picLocks noChangeAspect="1"/>
          </p:cNvPicPr>
          <p:nvPr/>
        </p:nvPicPr>
        <p:blipFill>
          <a:blip r:embed="rId4"/>
          <a:stretch>
            <a:fillRect/>
          </a:stretch>
        </p:blipFill>
        <p:spPr>
          <a:xfrm>
            <a:off x="6045262" y="777240"/>
            <a:ext cx="5023996" cy="4983480"/>
          </a:xfrm>
          <a:prstGeom prst="rect">
            <a:avLst/>
          </a:prstGeom>
        </p:spPr>
      </p:pic>
      <p:sp>
        <p:nvSpPr>
          <p:cNvPr id="6" name="TextBox 5">
            <a:extLst>
              <a:ext uri="{FF2B5EF4-FFF2-40B4-BE49-F238E27FC236}">
                <a16:creationId xmlns:a16="http://schemas.microsoft.com/office/drawing/2014/main" id="{42DC7EB4-EB78-1A42-A9E0-E1E10DBEE3ED}"/>
              </a:ext>
            </a:extLst>
          </p:cNvPr>
          <p:cNvSpPr txBox="1"/>
          <p:nvPr/>
        </p:nvSpPr>
        <p:spPr>
          <a:xfrm>
            <a:off x="1760220" y="365760"/>
            <a:ext cx="2675669" cy="369332"/>
          </a:xfrm>
          <a:prstGeom prst="rect">
            <a:avLst/>
          </a:prstGeom>
          <a:noFill/>
        </p:spPr>
        <p:txBody>
          <a:bodyPr wrap="none" rtlCol="0">
            <a:spAutoFit/>
          </a:bodyPr>
          <a:lstStyle/>
          <a:p>
            <a:r>
              <a:rPr lang="en-US" dirty="0"/>
              <a:t>3 archetypes explain &gt;50%</a:t>
            </a:r>
          </a:p>
        </p:txBody>
      </p:sp>
      <p:sp>
        <p:nvSpPr>
          <p:cNvPr id="7" name="TextBox 6">
            <a:extLst>
              <a:ext uri="{FF2B5EF4-FFF2-40B4-BE49-F238E27FC236}">
                <a16:creationId xmlns:a16="http://schemas.microsoft.com/office/drawing/2014/main" id="{CAD14196-A904-F649-A0E2-51E5FD312DFF}"/>
              </a:ext>
            </a:extLst>
          </p:cNvPr>
          <p:cNvSpPr txBox="1"/>
          <p:nvPr/>
        </p:nvSpPr>
        <p:spPr>
          <a:xfrm>
            <a:off x="7429500" y="365760"/>
            <a:ext cx="2425857" cy="369332"/>
          </a:xfrm>
          <a:prstGeom prst="rect">
            <a:avLst/>
          </a:prstGeom>
          <a:noFill/>
        </p:spPr>
        <p:txBody>
          <a:bodyPr wrap="none" rtlCol="0">
            <a:spAutoFit/>
          </a:bodyPr>
          <a:lstStyle/>
          <a:p>
            <a:r>
              <a:rPr lang="en-US" dirty="0"/>
              <a:t>4</a:t>
            </a:r>
            <a:r>
              <a:rPr lang="en-US" baseline="30000" dirty="0"/>
              <a:t>th</a:t>
            </a:r>
            <a:r>
              <a:rPr lang="en-US" dirty="0"/>
              <a:t> archetype adds &lt; 5%</a:t>
            </a:r>
          </a:p>
        </p:txBody>
      </p:sp>
      <p:sp>
        <p:nvSpPr>
          <p:cNvPr id="9" name="Notched Right Arrow 8">
            <a:extLst>
              <a:ext uri="{FF2B5EF4-FFF2-40B4-BE49-F238E27FC236}">
                <a16:creationId xmlns:a16="http://schemas.microsoft.com/office/drawing/2014/main" id="{4482752A-03D1-1045-A9EF-43B6382EBDFA}"/>
              </a:ext>
            </a:extLst>
          </p:cNvPr>
          <p:cNvSpPr/>
          <p:nvPr/>
        </p:nvSpPr>
        <p:spPr>
          <a:xfrm>
            <a:off x="2557315" y="5938748"/>
            <a:ext cx="1051560" cy="29718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D19B15F-3BE4-184E-ABDA-8568389A5A8D}"/>
              </a:ext>
            </a:extLst>
          </p:cNvPr>
          <p:cNvSpPr txBox="1"/>
          <p:nvPr/>
        </p:nvSpPr>
        <p:spPr>
          <a:xfrm>
            <a:off x="3733039" y="5802868"/>
            <a:ext cx="6414064" cy="584775"/>
          </a:xfrm>
          <a:prstGeom prst="rect">
            <a:avLst/>
          </a:prstGeom>
          <a:noFill/>
        </p:spPr>
        <p:txBody>
          <a:bodyPr wrap="none" rtlCol="0">
            <a:spAutoFit/>
          </a:bodyPr>
          <a:lstStyle/>
          <a:p>
            <a:r>
              <a:rPr lang="en-US" sz="3200" b="1" dirty="0">
                <a:solidFill>
                  <a:srgbClr val="0070C0"/>
                </a:solidFill>
              </a:rPr>
              <a:t>3 archetypes based on AD cases only</a:t>
            </a:r>
          </a:p>
        </p:txBody>
      </p:sp>
    </p:spTree>
    <p:extLst>
      <p:ext uri="{BB962C8B-B14F-4D97-AF65-F5344CB8AC3E}">
        <p14:creationId xmlns:p14="http://schemas.microsoft.com/office/powerpoint/2010/main" val="3519528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24124-4E12-5241-9DAC-7E36F17A44FC}"/>
              </a:ext>
            </a:extLst>
          </p:cNvPr>
          <p:cNvPicPr>
            <a:picLocks noChangeAspect="1"/>
          </p:cNvPicPr>
          <p:nvPr/>
        </p:nvPicPr>
        <p:blipFill rotWithShape="1">
          <a:blip r:embed="rId3"/>
          <a:srcRect r="12228"/>
          <a:stretch/>
        </p:blipFill>
        <p:spPr>
          <a:xfrm>
            <a:off x="99547" y="375920"/>
            <a:ext cx="5834195" cy="6482080"/>
          </a:xfrm>
          <a:prstGeom prst="rect">
            <a:avLst/>
          </a:prstGeom>
        </p:spPr>
      </p:pic>
      <p:pic>
        <p:nvPicPr>
          <p:cNvPr id="12" name="Picture 11">
            <a:extLst>
              <a:ext uri="{FF2B5EF4-FFF2-40B4-BE49-F238E27FC236}">
                <a16:creationId xmlns:a16="http://schemas.microsoft.com/office/drawing/2014/main" id="{FC73E4C2-E5F3-8242-8E0E-EB27291E02C9}"/>
              </a:ext>
            </a:extLst>
          </p:cNvPr>
          <p:cNvPicPr>
            <a:picLocks noChangeAspect="1"/>
          </p:cNvPicPr>
          <p:nvPr/>
        </p:nvPicPr>
        <p:blipFill rotWithShape="1">
          <a:blip r:embed="rId4"/>
          <a:srcRect t="45063" b="21517"/>
          <a:stretch/>
        </p:blipFill>
        <p:spPr>
          <a:xfrm>
            <a:off x="5933742" y="2604748"/>
            <a:ext cx="5156200" cy="984272"/>
          </a:xfrm>
          <a:prstGeom prst="rect">
            <a:avLst/>
          </a:prstGeom>
          <a:ln w="25400">
            <a:solidFill>
              <a:schemeClr val="accent1">
                <a:shade val="50000"/>
              </a:schemeClr>
            </a:solidFill>
          </a:ln>
        </p:spPr>
      </p:pic>
      <p:grpSp>
        <p:nvGrpSpPr>
          <p:cNvPr id="27" name="Group 26">
            <a:extLst>
              <a:ext uri="{FF2B5EF4-FFF2-40B4-BE49-F238E27FC236}">
                <a16:creationId xmlns:a16="http://schemas.microsoft.com/office/drawing/2014/main" id="{0A8B9A2A-4BF2-8B45-BE1C-38B38310E046}"/>
              </a:ext>
            </a:extLst>
          </p:cNvPr>
          <p:cNvGrpSpPr/>
          <p:nvPr/>
        </p:nvGrpSpPr>
        <p:grpSpPr>
          <a:xfrm>
            <a:off x="4359680" y="4492216"/>
            <a:ext cx="1574062" cy="1140233"/>
            <a:chOff x="4023360" y="569267"/>
            <a:chExt cx="1574062" cy="1140233"/>
          </a:xfrm>
        </p:grpSpPr>
        <p:sp>
          <p:nvSpPr>
            <p:cNvPr id="17" name="Oval 16">
              <a:extLst>
                <a:ext uri="{FF2B5EF4-FFF2-40B4-BE49-F238E27FC236}">
                  <a16:creationId xmlns:a16="http://schemas.microsoft.com/office/drawing/2014/main" id="{03D8ED9E-740F-D941-B9D4-719A99D4CC78}"/>
                </a:ext>
              </a:extLst>
            </p:cNvPr>
            <p:cNvSpPr/>
            <p:nvPr/>
          </p:nvSpPr>
          <p:spPr>
            <a:xfrm flipH="1" flipV="1">
              <a:off x="4023360" y="685800"/>
              <a:ext cx="160020" cy="18288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2AA2825-DD29-7B49-A128-59BC73FCA398}"/>
                </a:ext>
              </a:extLst>
            </p:cNvPr>
            <p:cNvSpPr txBox="1"/>
            <p:nvPr/>
          </p:nvSpPr>
          <p:spPr>
            <a:xfrm>
              <a:off x="4183380" y="569267"/>
              <a:ext cx="351378" cy="461665"/>
            </a:xfrm>
            <a:prstGeom prst="rect">
              <a:avLst/>
            </a:prstGeom>
            <a:noFill/>
          </p:spPr>
          <p:txBody>
            <a:bodyPr wrap="none" rtlCol="0">
              <a:spAutoFit/>
            </a:bodyPr>
            <a:lstStyle/>
            <a:p>
              <a:r>
                <a:rPr lang="en-US" sz="2400" dirty="0"/>
                <a:t>B</a:t>
              </a:r>
            </a:p>
          </p:txBody>
        </p:sp>
        <p:grpSp>
          <p:nvGrpSpPr>
            <p:cNvPr id="21" name="Group 20">
              <a:extLst>
                <a:ext uri="{FF2B5EF4-FFF2-40B4-BE49-F238E27FC236}">
                  <a16:creationId xmlns:a16="http://schemas.microsoft.com/office/drawing/2014/main" id="{970FD7FD-0C0C-B34B-8240-09161BDF1563}"/>
                </a:ext>
              </a:extLst>
            </p:cNvPr>
            <p:cNvGrpSpPr/>
            <p:nvPr/>
          </p:nvGrpSpPr>
          <p:grpSpPr>
            <a:xfrm>
              <a:off x="4023360" y="908551"/>
              <a:ext cx="522620" cy="461665"/>
              <a:chOff x="4175760" y="721667"/>
              <a:chExt cx="522620" cy="461665"/>
            </a:xfrm>
          </p:grpSpPr>
          <p:sp>
            <p:nvSpPr>
              <p:cNvPr id="19" name="Oval 18">
                <a:extLst>
                  <a:ext uri="{FF2B5EF4-FFF2-40B4-BE49-F238E27FC236}">
                    <a16:creationId xmlns:a16="http://schemas.microsoft.com/office/drawing/2014/main" id="{2B77D353-99F2-0A43-B650-DEF2A286CFC9}"/>
                  </a:ext>
                </a:extLst>
              </p:cNvPr>
              <p:cNvSpPr/>
              <p:nvPr/>
            </p:nvSpPr>
            <p:spPr>
              <a:xfrm flipH="1" flipV="1">
                <a:off x="4175760" y="838200"/>
                <a:ext cx="16002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99AEF9-EB6F-624F-A5E1-6499C483FF6B}"/>
                  </a:ext>
                </a:extLst>
              </p:cNvPr>
              <p:cNvSpPr txBox="1"/>
              <p:nvPr/>
            </p:nvSpPr>
            <p:spPr>
              <a:xfrm>
                <a:off x="4335780" y="721667"/>
                <a:ext cx="362600" cy="461665"/>
              </a:xfrm>
              <a:prstGeom prst="rect">
                <a:avLst/>
              </a:prstGeom>
              <a:noFill/>
            </p:spPr>
            <p:txBody>
              <a:bodyPr wrap="none" rtlCol="0">
                <a:spAutoFit/>
              </a:bodyPr>
              <a:lstStyle/>
              <a:p>
                <a:r>
                  <a:rPr lang="en-US" sz="2400" dirty="0"/>
                  <a:t>A</a:t>
                </a:r>
              </a:p>
            </p:txBody>
          </p:sp>
        </p:grpSp>
        <p:grpSp>
          <p:nvGrpSpPr>
            <p:cNvPr id="26" name="Group 25">
              <a:extLst>
                <a:ext uri="{FF2B5EF4-FFF2-40B4-BE49-F238E27FC236}">
                  <a16:creationId xmlns:a16="http://schemas.microsoft.com/office/drawing/2014/main" id="{0818C21E-7A6F-7947-9251-889F09CD3E06}"/>
                </a:ext>
              </a:extLst>
            </p:cNvPr>
            <p:cNvGrpSpPr/>
            <p:nvPr/>
          </p:nvGrpSpPr>
          <p:grpSpPr>
            <a:xfrm>
              <a:off x="4034582" y="1247835"/>
              <a:ext cx="1562840" cy="461665"/>
              <a:chOff x="4175760" y="721667"/>
              <a:chExt cx="1562840" cy="461665"/>
            </a:xfrm>
          </p:grpSpPr>
          <p:sp>
            <p:nvSpPr>
              <p:cNvPr id="24" name="Oval 23">
                <a:extLst>
                  <a:ext uri="{FF2B5EF4-FFF2-40B4-BE49-F238E27FC236}">
                    <a16:creationId xmlns:a16="http://schemas.microsoft.com/office/drawing/2014/main" id="{5CAE04BA-06E1-F844-B65D-690DB0051770}"/>
                  </a:ext>
                </a:extLst>
              </p:cNvPr>
              <p:cNvSpPr/>
              <p:nvPr/>
            </p:nvSpPr>
            <p:spPr>
              <a:xfrm flipH="1" flipV="1">
                <a:off x="4175760" y="838200"/>
                <a:ext cx="160020" cy="18288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3CA67B0-3855-1F41-8DC5-A51CE57F5279}"/>
                  </a:ext>
                </a:extLst>
              </p:cNvPr>
              <p:cNvSpPr txBox="1"/>
              <p:nvPr/>
            </p:nvSpPr>
            <p:spPr>
              <a:xfrm>
                <a:off x="4335780" y="721667"/>
                <a:ext cx="1402820" cy="461665"/>
              </a:xfrm>
              <a:prstGeom prst="rect">
                <a:avLst/>
              </a:prstGeom>
              <a:noFill/>
            </p:spPr>
            <p:txBody>
              <a:bodyPr wrap="none" rtlCol="0">
                <a:spAutoFit/>
              </a:bodyPr>
              <a:lstStyle/>
              <a:p>
                <a:r>
                  <a:rPr lang="en-US" sz="2400" dirty="0"/>
                  <a:t>bootstrap</a:t>
                </a:r>
              </a:p>
            </p:txBody>
          </p:sp>
        </p:grpSp>
      </p:grpSp>
      <p:sp>
        <p:nvSpPr>
          <p:cNvPr id="28" name="Rectangle 27">
            <a:extLst>
              <a:ext uri="{FF2B5EF4-FFF2-40B4-BE49-F238E27FC236}">
                <a16:creationId xmlns:a16="http://schemas.microsoft.com/office/drawing/2014/main" id="{F09264D9-C459-BB41-890C-7E1BACD35151}"/>
              </a:ext>
            </a:extLst>
          </p:cNvPr>
          <p:cNvSpPr/>
          <p:nvPr/>
        </p:nvSpPr>
        <p:spPr>
          <a:xfrm>
            <a:off x="5851408" y="1294485"/>
            <a:ext cx="5793913" cy="1200329"/>
          </a:xfrm>
          <a:prstGeom prst="rect">
            <a:avLst/>
          </a:prstGeom>
        </p:spPr>
        <p:txBody>
          <a:bodyPr wrap="square">
            <a:spAutoFit/>
          </a:bodyPr>
          <a:lstStyle/>
          <a:p>
            <a:r>
              <a:rPr lang="en-US" sz="2400" b="1" dirty="0">
                <a:solidFill>
                  <a:srgbClr val="0070C0"/>
                </a:solidFill>
              </a:rPr>
              <a:t>Archetype 3 is all subtype B</a:t>
            </a:r>
          </a:p>
          <a:p>
            <a:r>
              <a:rPr lang="en-US" sz="2400" b="1" dirty="0">
                <a:solidFill>
                  <a:srgbClr val="0070C0"/>
                </a:solidFill>
              </a:rPr>
              <a:t>Archetype 1 is	 mostly subtype A</a:t>
            </a:r>
          </a:p>
          <a:p>
            <a:r>
              <a:rPr lang="en-US" sz="2400" b="1" dirty="0">
                <a:solidFill>
                  <a:srgbClr val="0070C0"/>
                </a:solidFill>
              </a:rPr>
              <a:t>Archetype 2 is a mix</a:t>
            </a:r>
          </a:p>
        </p:txBody>
      </p:sp>
      <p:grpSp>
        <p:nvGrpSpPr>
          <p:cNvPr id="32" name="Group 31">
            <a:extLst>
              <a:ext uri="{FF2B5EF4-FFF2-40B4-BE49-F238E27FC236}">
                <a16:creationId xmlns:a16="http://schemas.microsoft.com/office/drawing/2014/main" id="{3C2596E4-33F7-1C4D-A3A8-79DBC8E44699}"/>
              </a:ext>
            </a:extLst>
          </p:cNvPr>
          <p:cNvGrpSpPr/>
          <p:nvPr/>
        </p:nvGrpSpPr>
        <p:grpSpPr>
          <a:xfrm>
            <a:off x="5851408" y="2604748"/>
            <a:ext cx="5238534" cy="2148998"/>
            <a:chOff x="5851408" y="2604748"/>
            <a:chExt cx="5238534" cy="2148998"/>
          </a:xfrm>
        </p:grpSpPr>
        <p:pic>
          <p:nvPicPr>
            <p:cNvPr id="30" name="Picture 29">
              <a:extLst>
                <a:ext uri="{FF2B5EF4-FFF2-40B4-BE49-F238E27FC236}">
                  <a16:creationId xmlns:a16="http://schemas.microsoft.com/office/drawing/2014/main" id="{DDE0230F-CA50-1A4F-99B2-77DFB255D2F0}"/>
                </a:ext>
              </a:extLst>
            </p:cNvPr>
            <p:cNvPicPr>
              <a:picLocks noChangeAspect="1"/>
            </p:cNvPicPr>
            <p:nvPr/>
          </p:nvPicPr>
          <p:blipFill rotWithShape="1">
            <a:blip r:embed="rId4"/>
            <a:srcRect t="45063"/>
            <a:stretch/>
          </p:blipFill>
          <p:spPr>
            <a:xfrm>
              <a:off x="5933742" y="2604748"/>
              <a:ext cx="5156200" cy="1617980"/>
            </a:xfrm>
            <a:prstGeom prst="rect">
              <a:avLst/>
            </a:prstGeom>
            <a:ln w="25400">
              <a:solidFill>
                <a:schemeClr val="accent1">
                  <a:shade val="50000"/>
                </a:schemeClr>
              </a:solidFill>
            </a:ln>
          </p:spPr>
        </p:pic>
        <p:sp>
          <p:nvSpPr>
            <p:cNvPr id="31" name="TextBox 30">
              <a:extLst>
                <a:ext uri="{FF2B5EF4-FFF2-40B4-BE49-F238E27FC236}">
                  <a16:creationId xmlns:a16="http://schemas.microsoft.com/office/drawing/2014/main" id="{4A962B15-FD3B-1F4E-89FC-60A5FCBF129D}"/>
                </a:ext>
              </a:extLst>
            </p:cNvPr>
            <p:cNvSpPr txBox="1"/>
            <p:nvPr/>
          </p:nvSpPr>
          <p:spPr>
            <a:xfrm>
              <a:off x="5851408" y="4292081"/>
              <a:ext cx="3989105" cy="461665"/>
            </a:xfrm>
            <a:prstGeom prst="rect">
              <a:avLst/>
            </a:prstGeom>
            <a:noFill/>
          </p:spPr>
          <p:txBody>
            <a:bodyPr wrap="none" rtlCol="0">
              <a:spAutoFit/>
            </a:bodyPr>
            <a:lstStyle/>
            <a:p>
              <a:r>
                <a:rPr lang="en-US" sz="2400" b="1" dirty="0">
                  <a:solidFill>
                    <a:srgbClr val="0070C0"/>
                  </a:solidFill>
                </a:rPr>
                <a:t>Control and Other are all over</a:t>
              </a:r>
            </a:p>
          </p:txBody>
        </p:sp>
      </p:grpSp>
    </p:spTree>
    <p:extLst>
      <p:ext uri="{BB962C8B-B14F-4D97-AF65-F5344CB8AC3E}">
        <p14:creationId xmlns:p14="http://schemas.microsoft.com/office/powerpoint/2010/main" val="4090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E23BEA-593F-CC41-A43B-920F283DE077}"/>
              </a:ext>
            </a:extLst>
          </p:cNvPr>
          <p:cNvPicPr>
            <a:picLocks noChangeAspect="1"/>
          </p:cNvPicPr>
          <p:nvPr/>
        </p:nvPicPr>
        <p:blipFill>
          <a:blip r:embed="rId2"/>
          <a:stretch>
            <a:fillRect/>
          </a:stretch>
        </p:blipFill>
        <p:spPr>
          <a:xfrm>
            <a:off x="3064352" y="837566"/>
            <a:ext cx="6994047" cy="4316326"/>
          </a:xfrm>
          <a:prstGeom prst="rect">
            <a:avLst/>
          </a:prstGeom>
        </p:spPr>
      </p:pic>
    </p:spTree>
    <p:extLst>
      <p:ext uri="{BB962C8B-B14F-4D97-AF65-F5344CB8AC3E}">
        <p14:creationId xmlns:p14="http://schemas.microsoft.com/office/powerpoint/2010/main" val="71126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7A0F9D-FC16-F14F-9BC6-66DBE1D38AEB}"/>
              </a:ext>
            </a:extLst>
          </p:cNvPr>
          <p:cNvPicPr>
            <a:picLocks noChangeAspect="1"/>
          </p:cNvPicPr>
          <p:nvPr/>
        </p:nvPicPr>
        <p:blipFill>
          <a:blip r:embed="rId3"/>
          <a:stretch>
            <a:fillRect/>
          </a:stretch>
        </p:blipFill>
        <p:spPr>
          <a:xfrm>
            <a:off x="331573" y="0"/>
            <a:ext cx="6116595" cy="6116595"/>
          </a:xfrm>
          <a:prstGeom prst="rect">
            <a:avLst/>
          </a:prstGeom>
        </p:spPr>
      </p:pic>
      <p:pic>
        <p:nvPicPr>
          <p:cNvPr id="4" name="Picture 3">
            <a:extLst>
              <a:ext uri="{FF2B5EF4-FFF2-40B4-BE49-F238E27FC236}">
                <a16:creationId xmlns:a16="http://schemas.microsoft.com/office/drawing/2014/main" id="{6682B961-BEF9-BF4B-B7F7-D7BBBB355010}"/>
              </a:ext>
            </a:extLst>
          </p:cNvPr>
          <p:cNvPicPr>
            <a:picLocks noChangeAspect="1"/>
          </p:cNvPicPr>
          <p:nvPr/>
        </p:nvPicPr>
        <p:blipFill>
          <a:blip r:embed="rId4"/>
          <a:stretch>
            <a:fillRect/>
          </a:stretch>
        </p:blipFill>
        <p:spPr>
          <a:xfrm>
            <a:off x="5556423" y="0"/>
            <a:ext cx="6116595" cy="6116595"/>
          </a:xfrm>
          <a:prstGeom prst="rect">
            <a:avLst/>
          </a:prstGeom>
        </p:spPr>
      </p:pic>
      <p:sp>
        <p:nvSpPr>
          <p:cNvPr id="9" name="TextBox 8">
            <a:extLst>
              <a:ext uri="{FF2B5EF4-FFF2-40B4-BE49-F238E27FC236}">
                <a16:creationId xmlns:a16="http://schemas.microsoft.com/office/drawing/2014/main" id="{01EF0CF6-151A-BB49-BF3B-74FE52B07653}"/>
              </a:ext>
            </a:extLst>
          </p:cNvPr>
          <p:cNvSpPr txBox="1"/>
          <p:nvPr/>
        </p:nvSpPr>
        <p:spPr>
          <a:xfrm>
            <a:off x="1730121" y="6227805"/>
            <a:ext cx="3319498" cy="369332"/>
          </a:xfrm>
          <a:prstGeom prst="rect">
            <a:avLst/>
          </a:prstGeom>
          <a:noFill/>
        </p:spPr>
        <p:txBody>
          <a:bodyPr wrap="none" rtlCol="0">
            <a:spAutoFit/>
          </a:bodyPr>
          <a:lstStyle/>
          <a:p>
            <a:r>
              <a:rPr lang="en-US" dirty="0"/>
              <a:t>All samples (cases, other, control)</a:t>
            </a:r>
          </a:p>
        </p:txBody>
      </p:sp>
      <p:sp>
        <p:nvSpPr>
          <p:cNvPr id="10" name="TextBox 9">
            <a:extLst>
              <a:ext uri="{FF2B5EF4-FFF2-40B4-BE49-F238E27FC236}">
                <a16:creationId xmlns:a16="http://schemas.microsoft.com/office/drawing/2014/main" id="{A4E86821-AB25-D14B-9E9B-46B764E7FA69}"/>
              </a:ext>
            </a:extLst>
          </p:cNvPr>
          <p:cNvSpPr txBox="1"/>
          <p:nvPr/>
        </p:nvSpPr>
        <p:spPr>
          <a:xfrm>
            <a:off x="7750252" y="6203091"/>
            <a:ext cx="1728935" cy="369332"/>
          </a:xfrm>
          <a:prstGeom prst="rect">
            <a:avLst/>
          </a:prstGeom>
          <a:noFill/>
        </p:spPr>
        <p:txBody>
          <a:bodyPr wrap="none" rtlCol="0">
            <a:spAutoFit/>
          </a:bodyPr>
          <a:lstStyle/>
          <a:p>
            <a:r>
              <a:rPr lang="en-US" dirty="0"/>
              <a:t>AD patients only</a:t>
            </a:r>
          </a:p>
        </p:txBody>
      </p:sp>
    </p:spTree>
    <p:extLst>
      <p:ext uri="{BB962C8B-B14F-4D97-AF65-F5344CB8AC3E}">
        <p14:creationId xmlns:p14="http://schemas.microsoft.com/office/powerpoint/2010/main" val="155669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F2A1E-0F81-A04D-BC16-BD5CF672E386}"/>
              </a:ext>
            </a:extLst>
          </p:cNvPr>
          <p:cNvPicPr>
            <a:picLocks noChangeAspect="1"/>
          </p:cNvPicPr>
          <p:nvPr/>
        </p:nvPicPr>
        <p:blipFill>
          <a:blip r:embed="rId3"/>
          <a:stretch>
            <a:fillRect/>
          </a:stretch>
        </p:blipFill>
        <p:spPr>
          <a:xfrm>
            <a:off x="244138" y="2036521"/>
            <a:ext cx="3968578" cy="3968578"/>
          </a:xfrm>
          <a:prstGeom prst="rect">
            <a:avLst/>
          </a:prstGeom>
        </p:spPr>
      </p:pic>
      <p:sp>
        <p:nvSpPr>
          <p:cNvPr id="17" name="TextBox 16">
            <a:extLst>
              <a:ext uri="{FF2B5EF4-FFF2-40B4-BE49-F238E27FC236}">
                <a16:creationId xmlns:a16="http://schemas.microsoft.com/office/drawing/2014/main" id="{B177DDA4-0A61-EF4C-8FDE-4DCDE0E77DE7}"/>
              </a:ext>
            </a:extLst>
          </p:cNvPr>
          <p:cNvSpPr txBox="1"/>
          <p:nvPr/>
        </p:nvSpPr>
        <p:spPr>
          <a:xfrm>
            <a:off x="1133078" y="802930"/>
            <a:ext cx="9754135" cy="461665"/>
          </a:xfrm>
          <a:prstGeom prst="rect">
            <a:avLst/>
          </a:prstGeom>
          <a:noFill/>
        </p:spPr>
        <p:txBody>
          <a:bodyPr wrap="square" rtlCol="0">
            <a:spAutoFit/>
          </a:bodyPr>
          <a:lstStyle/>
          <a:p>
            <a:r>
              <a:rPr lang="en-US" sz="2400" b="1" dirty="0">
                <a:solidFill>
                  <a:srgbClr val="0070C0"/>
                </a:solidFill>
              </a:rPr>
              <a:t>Diagnosis at time of death:  Archetype 1 is slightly enriched for AD patients </a:t>
            </a:r>
          </a:p>
        </p:txBody>
      </p:sp>
      <p:pic>
        <p:nvPicPr>
          <p:cNvPr id="20" name="Picture 19">
            <a:extLst>
              <a:ext uri="{FF2B5EF4-FFF2-40B4-BE49-F238E27FC236}">
                <a16:creationId xmlns:a16="http://schemas.microsoft.com/office/drawing/2014/main" id="{B3F9EFDC-7D36-F54B-AF0F-CE78F2228A9C}"/>
              </a:ext>
            </a:extLst>
          </p:cNvPr>
          <p:cNvPicPr>
            <a:picLocks noChangeAspect="1"/>
          </p:cNvPicPr>
          <p:nvPr/>
        </p:nvPicPr>
        <p:blipFill>
          <a:blip r:embed="rId4"/>
          <a:stretch>
            <a:fillRect/>
          </a:stretch>
        </p:blipFill>
        <p:spPr>
          <a:xfrm>
            <a:off x="4335784" y="2037611"/>
            <a:ext cx="3781045" cy="3781045"/>
          </a:xfrm>
          <a:prstGeom prst="rect">
            <a:avLst/>
          </a:prstGeom>
        </p:spPr>
      </p:pic>
      <p:pic>
        <p:nvPicPr>
          <p:cNvPr id="22" name="Picture 21">
            <a:extLst>
              <a:ext uri="{FF2B5EF4-FFF2-40B4-BE49-F238E27FC236}">
                <a16:creationId xmlns:a16="http://schemas.microsoft.com/office/drawing/2014/main" id="{F6F6C822-C41D-4047-8FCE-B239DED6F309}"/>
              </a:ext>
            </a:extLst>
          </p:cNvPr>
          <p:cNvPicPr>
            <a:picLocks noChangeAspect="1"/>
          </p:cNvPicPr>
          <p:nvPr/>
        </p:nvPicPr>
        <p:blipFill>
          <a:blip r:embed="rId5"/>
          <a:stretch>
            <a:fillRect/>
          </a:stretch>
        </p:blipFill>
        <p:spPr>
          <a:xfrm>
            <a:off x="8116829" y="2036521"/>
            <a:ext cx="3783227" cy="3783227"/>
          </a:xfrm>
          <a:prstGeom prst="rect">
            <a:avLst/>
          </a:prstGeom>
        </p:spPr>
      </p:pic>
      <p:sp>
        <p:nvSpPr>
          <p:cNvPr id="23" name="TextBox 22">
            <a:extLst>
              <a:ext uri="{FF2B5EF4-FFF2-40B4-BE49-F238E27FC236}">
                <a16:creationId xmlns:a16="http://schemas.microsoft.com/office/drawing/2014/main" id="{38EC40EA-AF9F-4246-95B1-5C6884092B19}"/>
              </a:ext>
            </a:extLst>
          </p:cNvPr>
          <p:cNvSpPr txBox="1"/>
          <p:nvPr/>
        </p:nvSpPr>
        <p:spPr>
          <a:xfrm>
            <a:off x="1349254" y="1679544"/>
            <a:ext cx="1613775" cy="369332"/>
          </a:xfrm>
          <a:prstGeom prst="rect">
            <a:avLst/>
          </a:prstGeom>
          <a:noFill/>
        </p:spPr>
        <p:txBody>
          <a:bodyPr wrap="none" rtlCol="0">
            <a:spAutoFit/>
          </a:bodyPr>
          <a:lstStyle/>
          <a:p>
            <a:r>
              <a:rPr lang="en-US" dirty="0"/>
              <a:t>Cognitive score</a:t>
            </a:r>
          </a:p>
        </p:txBody>
      </p:sp>
      <p:sp>
        <p:nvSpPr>
          <p:cNvPr id="24" name="TextBox 23">
            <a:extLst>
              <a:ext uri="{FF2B5EF4-FFF2-40B4-BE49-F238E27FC236}">
                <a16:creationId xmlns:a16="http://schemas.microsoft.com/office/drawing/2014/main" id="{1400CBCD-24C4-3D42-814F-7A53573F70E0}"/>
              </a:ext>
            </a:extLst>
          </p:cNvPr>
          <p:cNvSpPr txBox="1"/>
          <p:nvPr/>
        </p:nvSpPr>
        <p:spPr>
          <a:xfrm>
            <a:off x="4853552" y="1679544"/>
            <a:ext cx="710516" cy="369332"/>
          </a:xfrm>
          <a:prstGeom prst="rect">
            <a:avLst/>
          </a:prstGeom>
          <a:noFill/>
        </p:spPr>
        <p:txBody>
          <a:bodyPr wrap="none" rtlCol="0">
            <a:spAutoFit/>
          </a:bodyPr>
          <a:lstStyle/>
          <a:p>
            <a:r>
              <a:rPr lang="en-US" dirty="0" err="1"/>
              <a:t>Braak</a:t>
            </a:r>
            <a:endParaRPr lang="en-US" dirty="0"/>
          </a:p>
        </p:txBody>
      </p:sp>
      <p:sp>
        <p:nvSpPr>
          <p:cNvPr id="25" name="TextBox 24">
            <a:extLst>
              <a:ext uri="{FF2B5EF4-FFF2-40B4-BE49-F238E27FC236}">
                <a16:creationId xmlns:a16="http://schemas.microsoft.com/office/drawing/2014/main" id="{18F83DA7-3B15-314E-81C6-78FCA71127CA}"/>
              </a:ext>
            </a:extLst>
          </p:cNvPr>
          <p:cNvSpPr txBox="1"/>
          <p:nvPr/>
        </p:nvSpPr>
        <p:spPr>
          <a:xfrm>
            <a:off x="8427308" y="1679544"/>
            <a:ext cx="821059" cy="369332"/>
          </a:xfrm>
          <a:prstGeom prst="rect">
            <a:avLst/>
          </a:prstGeom>
          <a:noFill/>
        </p:spPr>
        <p:txBody>
          <a:bodyPr wrap="none" rtlCol="0">
            <a:spAutoFit/>
          </a:bodyPr>
          <a:lstStyle/>
          <a:p>
            <a:r>
              <a:rPr lang="en-US" dirty="0"/>
              <a:t>CERAD</a:t>
            </a:r>
          </a:p>
        </p:txBody>
      </p:sp>
      <p:sp>
        <p:nvSpPr>
          <p:cNvPr id="26" name="TextBox 25">
            <a:extLst>
              <a:ext uri="{FF2B5EF4-FFF2-40B4-BE49-F238E27FC236}">
                <a16:creationId xmlns:a16="http://schemas.microsoft.com/office/drawing/2014/main" id="{A52DBB54-5941-5243-9555-8C5ACD5AFD3E}"/>
              </a:ext>
            </a:extLst>
          </p:cNvPr>
          <p:cNvSpPr txBox="1"/>
          <p:nvPr/>
        </p:nvSpPr>
        <p:spPr>
          <a:xfrm>
            <a:off x="8910391" y="2426850"/>
            <a:ext cx="1976823" cy="369332"/>
          </a:xfrm>
          <a:prstGeom prst="rect">
            <a:avLst/>
          </a:prstGeom>
          <a:noFill/>
        </p:spPr>
        <p:txBody>
          <a:bodyPr wrap="none" rtlCol="0">
            <a:spAutoFit/>
          </a:bodyPr>
          <a:lstStyle/>
          <a:p>
            <a:r>
              <a:rPr lang="en-US" dirty="0"/>
              <a:t>--------- AD -----------</a:t>
            </a:r>
          </a:p>
        </p:txBody>
      </p:sp>
      <p:sp>
        <p:nvSpPr>
          <p:cNvPr id="28" name="TextBox 27">
            <a:extLst>
              <a:ext uri="{FF2B5EF4-FFF2-40B4-BE49-F238E27FC236}">
                <a16:creationId xmlns:a16="http://schemas.microsoft.com/office/drawing/2014/main" id="{E20D3468-5207-9242-9C4B-1C06ADB89772}"/>
              </a:ext>
            </a:extLst>
          </p:cNvPr>
          <p:cNvSpPr txBox="1"/>
          <p:nvPr/>
        </p:nvSpPr>
        <p:spPr>
          <a:xfrm>
            <a:off x="1133079" y="5197317"/>
            <a:ext cx="1976823" cy="369332"/>
          </a:xfrm>
          <a:prstGeom prst="rect">
            <a:avLst/>
          </a:prstGeom>
          <a:noFill/>
        </p:spPr>
        <p:txBody>
          <a:bodyPr wrap="none" rtlCol="0">
            <a:spAutoFit/>
          </a:bodyPr>
          <a:lstStyle/>
          <a:p>
            <a:r>
              <a:rPr lang="en-US" dirty="0"/>
              <a:t>--------- AD -----------</a:t>
            </a:r>
          </a:p>
        </p:txBody>
      </p:sp>
      <p:sp>
        <p:nvSpPr>
          <p:cNvPr id="29" name="TextBox 28">
            <a:extLst>
              <a:ext uri="{FF2B5EF4-FFF2-40B4-BE49-F238E27FC236}">
                <a16:creationId xmlns:a16="http://schemas.microsoft.com/office/drawing/2014/main" id="{36BFBA00-CC06-1542-B3C8-9BC9D04E8CE8}"/>
              </a:ext>
            </a:extLst>
          </p:cNvPr>
          <p:cNvSpPr txBox="1"/>
          <p:nvPr/>
        </p:nvSpPr>
        <p:spPr>
          <a:xfrm>
            <a:off x="1187038" y="4471008"/>
            <a:ext cx="1976823" cy="369332"/>
          </a:xfrm>
          <a:prstGeom prst="rect">
            <a:avLst/>
          </a:prstGeom>
          <a:noFill/>
        </p:spPr>
        <p:txBody>
          <a:bodyPr wrap="none" rtlCol="0">
            <a:spAutoFit/>
          </a:bodyPr>
          <a:lstStyle/>
          <a:p>
            <a:r>
              <a:rPr lang="en-US" dirty="0"/>
              <a:t>--------- AD -----------</a:t>
            </a:r>
          </a:p>
        </p:txBody>
      </p:sp>
      <p:sp>
        <p:nvSpPr>
          <p:cNvPr id="30" name="TextBox 29">
            <a:extLst>
              <a:ext uri="{FF2B5EF4-FFF2-40B4-BE49-F238E27FC236}">
                <a16:creationId xmlns:a16="http://schemas.microsoft.com/office/drawing/2014/main" id="{07B46F3A-BF8E-7D4C-BDB2-1754015FA134}"/>
              </a:ext>
            </a:extLst>
          </p:cNvPr>
          <p:cNvSpPr txBox="1"/>
          <p:nvPr/>
        </p:nvSpPr>
        <p:spPr>
          <a:xfrm>
            <a:off x="8971059" y="4840340"/>
            <a:ext cx="1970989" cy="369332"/>
          </a:xfrm>
          <a:prstGeom prst="rect">
            <a:avLst/>
          </a:prstGeom>
          <a:noFill/>
        </p:spPr>
        <p:txBody>
          <a:bodyPr wrap="none" rtlCol="0">
            <a:spAutoFit/>
          </a:bodyPr>
          <a:lstStyle/>
          <a:p>
            <a:r>
              <a:rPr lang="en-US" dirty="0"/>
              <a:t>------ Control -------</a:t>
            </a:r>
          </a:p>
        </p:txBody>
      </p:sp>
      <p:sp>
        <p:nvSpPr>
          <p:cNvPr id="33" name="TextBox 32">
            <a:extLst>
              <a:ext uri="{FF2B5EF4-FFF2-40B4-BE49-F238E27FC236}">
                <a16:creationId xmlns:a16="http://schemas.microsoft.com/office/drawing/2014/main" id="{6224DA54-36A8-034B-BB70-CCBBAA466CC9}"/>
              </a:ext>
            </a:extLst>
          </p:cNvPr>
          <p:cNvSpPr txBox="1"/>
          <p:nvPr/>
        </p:nvSpPr>
        <p:spPr>
          <a:xfrm>
            <a:off x="1349254" y="2446589"/>
            <a:ext cx="1970989" cy="369332"/>
          </a:xfrm>
          <a:prstGeom prst="rect">
            <a:avLst/>
          </a:prstGeom>
          <a:noFill/>
        </p:spPr>
        <p:txBody>
          <a:bodyPr wrap="none" rtlCol="0">
            <a:spAutoFit/>
          </a:bodyPr>
          <a:lstStyle/>
          <a:p>
            <a:r>
              <a:rPr lang="en-US" dirty="0"/>
              <a:t>------ Control -------</a:t>
            </a:r>
          </a:p>
        </p:txBody>
      </p:sp>
      <p:cxnSp>
        <p:nvCxnSpPr>
          <p:cNvPr id="36" name="Straight Arrow Connector 35">
            <a:extLst>
              <a:ext uri="{FF2B5EF4-FFF2-40B4-BE49-F238E27FC236}">
                <a16:creationId xmlns:a16="http://schemas.microsoft.com/office/drawing/2014/main" id="{C07E8872-425C-1140-8897-63EFD7EC75D8}"/>
              </a:ext>
            </a:extLst>
          </p:cNvPr>
          <p:cNvCxnSpPr/>
          <p:nvPr/>
        </p:nvCxnSpPr>
        <p:spPr>
          <a:xfrm>
            <a:off x="5066270" y="2426850"/>
            <a:ext cx="0" cy="25981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FF2FF0-58C4-D746-B9EF-DDB11ACEAFE3}"/>
              </a:ext>
            </a:extLst>
          </p:cNvPr>
          <p:cNvCxnSpPr/>
          <p:nvPr/>
        </p:nvCxnSpPr>
        <p:spPr>
          <a:xfrm>
            <a:off x="6108356" y="2426850"/>
            <a:ext cx="0" cy="25981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B81B403-7707-C148-9140-82DF5D68FD1F}"/>
              </a:ext>
            </a:extLst>
          </p:cNvPr>
          <p:cNvCxnSpPr/>
          <p:nvPr/>
        </p:nvCxnSpPr>
        <p:spPr>
          <a:xfrm>
            <a:off x="6973330" y="2426850"/>
            <a:ext cx="0" cy="25981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FE27403-1B0D-6841-8A08-E3A6EA6FB04F}"/>
              </a:ext>
            </a:extLst>
          </p:cNvPr>
          <p:cNvSpPr txBox="1"/>
          <p:nvPr/>
        </p:nvSpPr>
        <p:spPr>
          <a:xfrm>
            <a:off x="1178634" y="3339123"/>
            <a:ext cx="2079415" cy="369332"/>
          </a:xfrm>
          <a:prstGeom prst="rect">
            <a:avLst/>
          </a:prstGeom>
          <a:noFill/>
        </p:spPr>
        <p:txBody>
          <a:bodyPr wrap="none" rtlCol="0">
            <a:spAutoFit/>
          </a:bodyPr>
          <a:lstStyle/>
          <a:p>
            <a:r>
              <a:rPr lang="en-US" dirty="0"/>
              <a:t>--------- MCI -----------</a:t>
            </a:r>
          </a:p>
        </p:txBody>
      </p:sp>
    </p:spTree>
    <p:extLst>
      <p:ext uri="{BB962C8B-B14F-4D97-AF65-F5344CB8AC3E}">
        <p14:creationId xmlns:p14="http://schemas.microsoft.com/office/powerpoint/2010/main" val="3753838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3E274E-24AE-D54F-A78A-07D3EEE9B42E}"/>
              </a:ext>
            </a:extLst>
          </p:cNvPr>
          <p:cNvSpPr/>
          <p:nvPr/>
        </p:nvSpPr>
        <p:spPr>
          <a:xfrm>
            <a:off x="432390" y="496818"/>
            <a:ext cx="11759610" cy="892552"/>
          </a:xfrm>
          <a:prstGeom prst="rect">
            <a:avLst/>
          </a:prstGeom>
        </p:spPr>
        <p:txBody>
          <a:bodyPr wrap="square">
            <a:spAutoFit/>
          </a:bodyPr>
          <a:lstStyle/>
          <a:p>
            <a:pPr marL="342900" indent="-342900">
              <a:buFont typeface="Arial" panose="020B0604020202020204" pitchFamily="34" charset="0"/>
              <a:buChar char="•"/>
            </a:pPr>
            <a:r>
              <a:rPr lang="en-US" sz="2600" dirty="0"/>
              <a:t>Complex systems need to perform multiple tasks </a:t>
            </a:r>
          </a:p>
          <a:p>
            <a:pPr marL="342900" indent="-342900">
              <a:buFont typeface="Arial" panose="020B0604020202020204" pitchFamily="34" charset="0"/>
              <a:buChar char="•"/>
            </a:pPr>
            <a:r>
              <a:rPr lang="en-US" sz="2600" dirty="0"/>
              <a:t>No system can be optimized for all tasks simultaneously, leading  to trade-offs. </a:t>
            </a:r>
          </a:p>
        </p:txBody>
      </p:sp>
      <p:sp>
        <p:nvSpPr>
          <p:cNvPr id="13" name="TextBox 12">
            <a:extLst>
              <a:ext uri="{FF2B5EF4-FFF2-40B4-BE49-F238E27FC236}">
                <a16:creationId xmlns:a16="http://schemas.microsoft.com/office/drawing/2014/main" id="{BDD81E55-5348-4446-B8DA-7CA49C4BD6FF}"/>
              </a:ext>
            </a:extLst>
          </p:cNvPr>
          <p:cNvSpPr txBox="1"/>
          <p:nvPr/>
        </p:nvSpPr>
        <p:spPr>
          <a:xfrm>
            <a:off x="1593828" y="5639743"/>
            <a:ext cx="8549969" cy="461665"/>
          </a:xfrm>
          <a:prstGeom prst="rect">
            <a:avLst/>
          </a:prstGeom>
          <a:noFill/>
        </p:spPr>
        <p:txBody>
          <a:bodyPr wrap="none" rtlCol="0">
            <a:spAutoFit/>
          </a:bodyPr>
          <a:lstStyle/>
          <a:p>
            <a:r>
              <a:rPr lang="en-US" sz="2400" b="1" dirty="0">
                <a:solidFill>
                  <a:srgbClr val="C00000"/>
                </a:solidFill>
              </a:rPr>
              <a:t>Problem</a:t>
            </a:r>
            <a:r>
              <a:rPr lang="en-US" sz="2400" dirty="0">
                <a:solidFill>
                  <a:srgbClr val="C00000"/>
                </a:solidFill>
              </a:rPr>
              <a:t>: identifying types and the effective number of dimensions</a:t>
            </a:r>
          </a:p>
        </p:txBody>
      </p:sp>
      <p:pic>
        <p:nvPicPr>
          <p:cNvPr id="2" name="Picture 1">
            <a:extLst>
              <a:ext uri="{FF2B5EF4-FFF2-40B4-BE49-F238E27FC236}">
                <a16:creationId xmlns:a16="http://schemas.microsoft.com/office/drawing/2014/main" id="{4CED3FE3-AC0B-BA43-A48B-AC707857BA42}"/>
              </a:ext>
            </a:extLst>
          </p:cNvPr>
          <p:cNvPicPr>
            <a:picLocks noChangeAspect="1"/>
          </p:cNvPicPr>
          <p:nvPr/>
        </p:nvPicPr>
        <p:blipFill>
          <a:blip r:embed="rId3"/>
          <a:stretch>
            <a:fillRect/>
          </a:stretch>
        </p:blipFill>
        <p:spPr>
          <a:xfrm>
            <a:off x="690768" y="1641282"/>
            <a:ext cx="3771693" cy="3746549"/>
          </a:xfrm>
          <a:prstGeom prst="rect">
            <a:avLst/>
          </a:prstGeom>
        </p:spPr>
      </p:pic>
      <p:pic>
        <p:nvPicPr>
          <p:cNvPr id="3" name="Picture 2">
            <a:extLst>
              <a:ext uri="{FF2B5EF4-FFF2-40B4-BE49-F238E27FC236}">
                <a16:creationId xmlns:a16="http://schemas.microsoft.com/office/drawing/2014/main" id="{BA3E9285-6E85-8544-9999-10EA5C9A58BB}"/>
              </a:ext>
            </a:extLst>
          </p:cNvPr>
          <p:cNvPicPr>
            <a:picLocks noChangeAspect="1"/>
          </p:cNvPicPr>
          <p:nvPr/>
        </p:nvPicPr>
        <p:blipFill>
          <a:blip r:embed="rId4"/>
          <a:stretch>
            <a:fillRect/>
          </a:stretch>
        </p:blipFill>
        <p:spPr>
          <a:xfrm>
            <a:off x="4462460" y="1860825"/>
            <a:ext cx="6797797" cy="3068983"/>
          </a:xfrm>
          <a:prstGeom prst="rect">
            <a:avLst/>
          </a:prstGeom>
        </p:spPr>
      </p:pic>
    </p:spTree>
    <p:extLst>
      <p:ext uri="{BB962C8B-B14F-4D97-AF65-F5344CB8AC3E}">
        <p14:creationId xmlns:p14="http://schemas.microsoft.com/office/powerpoint/2010/main" val="135444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F7ACF7-04E2-B54E-83F8-1DD43AEB5098}"/>
              </a:ext>
            </a:extLst>
          </p:cNvPr>
          <p:cNvPicPr>
            <a:picLocks noChangeAspect="1"/>
          </p:cNvPicPr>
          <p:nvPr/>
        </p:nvPicPr>
        <p:blipFill>
          <a:blip r:embed="rId3"/>
          <a:stretch>
            <a:fillRect/>
          </a:stretch>
        </p:blipFill>
        <p:spPr>
          <a:xfrm>
            <a:off x="1110049" y="0"/>
            <a:ext cx="6858000" cy="6858000"/>
          </a:xfrm>
          <a:prstGeom prst="rect">
            <a:avLst/>
          </a:prstGeom>
        </p:spPr>
      </p:pic>
      <p:sp>
        <p:nvSpPr>
          <p:cNvPr id="4" name="TextBox 3">
            <a:extLst>
              <a:ext uri="{FF2B5EF4-FFF2-40B4-BE49-F238E27FC236}">
                <a16:creationId xmlns:a16="http://schemas.microsoft.com/office/drawing/2014/main" id="{9E711EA5-D8F0-634A-80E6-CD2F77EAA06D}"/>
              </a:ext>
            </a:extLst>
          </p:cNvPr>
          <p:cNvSpPr txBox="1"/>
          <p:nvPr/>
        </p:nvSpPr>
        <p:spPr>
          <a:xfrm>
            <a:off x="7755226" y="485463"/>
            <a:ext cx="3575920" cy="923330"/>
          </a:xfrm>
          <a:prstGeom prst="rect">
            <a:avLst/>
          </a:prstGeom>
          <a:noFill/>
        </p:spPr>
        <p:txBody>
          <a:bodyPr wrap="square" rtlCol="0">
            <a:spAutoFit/>
          </a:bodyPr>
          <a:lstStyle/>
          <a:p>
            <a:r>
              <a:rPr lang="en-US" b="1" dirty="0">
                <a:solidFill>
                  <a:srgbClr val="0070C0"/>
                </a:solidFill>
              </a:rPr>
              <a:t>APOE4 status for all samples: </a:t>
            </a:r>
          </a:p>
          <a:p>
            <a:r>
              <a:rPr lang="en-US" b="1" dirty="0">
                <a:solidFill>
                  <a:srgbClr val="0070C0"/>
                </a:solidFill>
              </a:rPr>
              <a:t>Archetype 1 includes slightly more heterozygotes and homozygotes</a:t>
            </a:r>
          </a:p>
        </p:txBody>
      </p:sp>
    </p:spTree>
    <p:extLst>
      <p:ext uri="{BB962C8B-B14F-4D97-AF65-F5344CB8AC3E}">
        <p14:creationId xmlns:p14="http://schemas.microsoft.com/office/powerpoint/2010/main" val="3660009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ABB8C-C141-E04A-BCAC-C9FB4FFD791D}"/>
              </a:ext>
            </a:extLst>
          </p:cNvPr>
          <p:cNvSpPr txBox="1"/>
          <p:nvPr/>
        </p:nvSpPr>
        <p:spPr>
          <a:xfrm>
            <a:off x="1018309" y="623454"/>
            <a:ext cx="3452035" cy="523220"/>
          </a:xfrm>
          <a:prstGeom prst="rect">
            <a:avLst/>
          </a:prstGeom>
          <a:noFill/>
        </p:spPr>
        <p:txBody>
          <a:bodyPr wrap="none" rtlCol="0">
            <a:spAutoFit/>
          </a:bodyPr>
          <a:lstStyle/>
          <a:p>
            <a:r>
              <a:rPr lang="en-US" sz="2800" dirty="0"/>
              <a:t>Top genes breakdown:</a:t>
            </a:r>
          </a:p>
        </p:txBody>
      </p:sp>
      <p:sp>
        <p:nvSpPr>
          <p:cNvPr id="5" name="TextBox 4">
            <a:extLst>
              <a:ext uri="{FF2B5EF4-FFF2-40B4-BE49-F238E27FC236}">
                <a16:creationId xmlns:a16="http://schemas.microsoft.com/office/drawing/2014/main" id="{F1861605-7405-3942-8138-A7BFEC1E0EB9}"/>
              </a:ext>
            </a:extLst>
          </p:cNvPr>
          <p:cNvSpPr txBox="1"/>
          <p:nvPr/>
        </p:nvSpPr>
        <p:spPr>
          <a:xfrm>
            <a:off x="1018309" y="2008446"/>
            <a:ext cx="6101286" cy="2308324"/>
          </a:xfrm>
          <a:prstGeom prst="rect">
            <a:avLst/>
          </a:prstGeom>
          <a:noFill/>
        </p:spPr>
        <p:txBody>
          <a:bodyPr wrap="none" rtlCol="0">
            <a:spAutoFit/>
          </a:bodyPr>
          <a:lstStyle/>
          <a:p>
            <a:pPr marL="342900" indent="-342900">
              <a:buFont typeface="Arial" panose="020B0604020202020204" pitchFamily="34" charset="0"/>
              <a:buChar char="•"/>
            </a:pPr>
            <a:r>
              <a:rPr lang="en-US" sz="2400" dirty="0"/>
              <a:t>Archetype 1: 626 genes</a:t>
            </a:r>
          </a:p>
          <a:p>
            <a:pPr marL="342900" indent="-342900">
              <a:buFont typeface="Arial" panose="020B0604020202020204" pitchFamily="34" charset="0"/>
              <a:buChar char="•"/>
            </a:pPr>
            <a:r>
              <a:rPr lang="en-US" sz="2400" dirty="0"/>
              <a:t>Archetype 2: 551 genes</a:t>
            </a:r>
          </a:p>
          <a:p>
            <a:pPr marL="342900" indent="-342900">
              <a:buFont typeface="Arial" panose="020B0604020202020204" pitchFamily="34" charset="0"/>
              <a:buChar char="•"/>
            </a:pPr>
            <a:r>
              <a:rPr lang="en-US" sz="2400" dirty="0"/>
              <a:t>Archetype 3: 1538 genes</a:t>
            </a:r>
          </a:p>
          <a:p>
            <a:pPr marL="342900" indent="-342900">
              <a:buFont typeface="Arial" panose="020B0604020202020204" pitchFamily="34" charset="0"/>
              <a:buChar char="•"/>
            </a:pPr>
            <a:r>
              <a:rPr lang="en-US" sz="2400" dirty="0"/>
              <a:t>Overlap between archetype 1 and 2: 8 genes</a:t>
            </a:r>
          </a:p>
          <a:p>
            <a:pPr marL="342900" indent="-342900">
              <a:buFont typeface="Arial" panose="020B0604020202020204" pitchFamily="34" charset="0"/>
              <a:buChar char="•"/>
            </a:pPr>
            <a:r>
              <a:rPr lang="en-US" sz="2400" dirty="0"/>
              <a:t>Overlap between archetype 2 and 3: 1 gene</a:t>
            </a:r>
          </a:p>
          <a:p>
            <a:pPr marL="342900" indent="-342900">
              <a:buFont typeface="Arial" panose="020B0604020202020204" pitchFamily="34" charset="0"/>
              <a:buChar char="•"/>
            </a:pPr>
            <a:r>
              <a:rPr lang="en-US" sz="2400" dirty="0"/>
              <a:t>Overlap between archetype 3 and 1: None</a:t>
            </a:r>
          </a:p>
        </p:txBody>
      </p:sp>
      <p:sp>
        <p:nvSpPr>
          <p:cNvPr id="6" name="TextBox 5">
            <a:extLst>
              <a:ext uri="{FF2B5EF4-FFF2-40B4-BE49-F238E27FC236}">
                <a16:creationId xmlns:a16="http://schemas.microsoft.com/office/drawing/2014/main" id="{6834B66B-557E-5D4C-B695-FBACA7BFB4B0}"/>
              </a:ext>
            </a:extLst>
          </p:cNvPr>
          <p:cNvSpPr txBox="1"/>
          <p:nvPr/>
        </p:nvSpPr>
        <p:spPr>
          <a:xfrm>
            <a:off x="1018309" y="1223617"/>
            <a:ext cx="9714519" cy="400110"/>
          </a:xfrm>
          <a:prstGeom prst="rect">
            <a:avLst/>
          </a:prstGeom>
          <a:noFill/>
        </p:spPr>
        <p:txBody>
          <a:bodyPr wrap="none" rtlCol="0">
            <a:spAutoFit/>
          </a:bodyPr>
          <a:lstStyle/>
          <a:p>
            <a:r>
              <a:rPr lang="en-US" sz="2000" dirty="0"/>
              <a:t>Genes whose expression decreases significantly as a function of distance from an archetype</a:t>
            </a:r>
          </a:p>
        </p:txBody>
      </p:sp>
    </p:spTree>
    <p:extLst>
      <p:ext uri="{BB962C8B-B14F-4D97-AF65-F5344CB8AC3E}">
        <p14:creationId xmlns:p14="http://schemas.microsoft.com/office/powerpoint/2010/main" val="3418231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6B108-E3A6-B845-8A8D-F0719EBBE105}"/>
              </a:ext>
            </a:extLst>
          </p:cNvPr>
          <p:cNvPicPr>
            <a:picLocks noChangeAspect="1"/>
          </p:cNvPicPr>
          <p:nvPr/>
        </p:nvPicPr>
        <p:blipFill>
          <a:blip r:embed="rId3"/>
          <a:stretch>
            <a:fillRect/>
          </a:stretch>
        </p:blipFill>
        <p:spPr>
          <a:xfrm>
            <a:off x="3105465" y="644423"/>
            <a:ext cx="6440152" cy="6095224"/>
          </a:xfrm>
          <a:prstGeom prst="rect">
            <a:avLst/>
          </a:prstGeom>
        </p:spPr>
      </p:pic>
      <p:grpSp>
        <p:nvGrpSpPr>
          <p:cNvPr id="11" name="Group 10">
            <a:extLst>
              <a:ext uri="{FF2B5EF4-FFF2-40B4-BE49-F238E27FC236}">
                <a16:creationId xmlns:a16="http://schemas.microsoft.com/office/drawing/2014/main" id="{CBA74A10-084C-4043-A9D3-25C310C84F22}"/>
              </a:ext>
            </a:extLst>
          </p:cNvPr>
          <p:cNvGrpSpPr/>
          <p:nvPr/>
        </p:nvGrpSpPr>
        <p:grpSpPr>
          <a:xfrm>
            <a:off x="6713064" y="1065447"/>
            <a:ext cx="4262775" cy="747345"/>
            <a:chOff x="6376041" y="4546263"/>
            <a:chExt cx="4262775" cy="747345"/>
          </a:xfrm>
        </p:grpSpPr>
        <p:sp>
          <p:nvSpPr>
            <p:cNvPr id="4" name="Rectangle 3">
              <a:extLst>
                <a:ext uri="{FF2B5EF4-FFF2-40B4-BE49-F238E27FC236}">
                  <a16:creationId xmlns:a16="http://schemas.microsoft.com/office/drawing/2014/main" id="{9417A73E-8D0F-194B-96B0-099A515F3554}"/>
                </a:ext>
              </a:extLst>
            </p:cNvPr>
            <p:cNvSpPr/>
            <p:nvPr/>
          </p:nvSpPr>
          <p:spPr>
            <a:xfrm>
              <a:off x="7881330" y="4546263"/>
              <a:ext cx="2757486" cy="707886"/>
            </a:xfrm>
            <a:prstGeom prst="rect">
              <a:avLst/>
            </a:prstGeom>
          </p:spPr>
          <p:txBody>
            <a:bodyPr wrap="none">
              <a:spAutoFit/>
            </a:bodyPr>
            <a:lstStyle/>
            <a:p>
              <a:r>
                <a:rPr lang="en-US" sz="2000" dirty="0" err="1">
                  <a:latin typeface="Comic Sans MS" panose="030F0902030302020204" pitchFamily="66" charset="0"/>
                </a:rPr>
                <a:t>DLPFCyellow:neuronal</a:t>
              </a:r>
              <a:endParaRPr lang="en-US" sz="2000" dirty="0">
                <a:latin typeface="Comic Sans MS" panose="030F0902030302020204" pitchFamily="66" charset="0"/>
              </a:endParaRPr>
            </a:p>
            <a:p>
              <a:r>
                <a:rPr lang="en-US" sz="2000" dirty="0">
                  <a:latin typeface="Comic Sans MS" panose="030F0902030302020204" pitchFamily="66" charset="0"/>
                </a:rPr>
                <a:t>Synaptic signaling</a:t>
              </a:r>
            </a:p>
          </p:txBody>
        </p:sp>
        <p:cxnSp>
          <p:nvCxnSpPr>
            <p:cNvPr id="6" name="Curved Connector 5">
              <a:extLst>
                <a:ext uri="{FF2B5EF4-FFF2-40B4-BE49-F238E27FC236}">
                  <a16:creationId xmlns:a16="http://schemas.microsoft.com/office/drawing/2014/main" id="{70DFEED7-EAE1-744A-98CC-69FF45B4E3B6}"/>
                </a:ext>
              </a:extLst>
            </p:cNvPr>
            <p:cNvCxnSpPr>
              <a:cxnSpLocks/>
            </p:cNvCxnSpPr>
            <p:nvPr/>
          </p:nvCxnSpPr>
          <p:spPr>
            <a:xfrm flipV="1">
              <a:off x="6376041" y="4746318"/>
              <a:ext cx="1505289" cy="547290"/>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8BE6CD-0743-6D4A-8D3B-38AA6A9CE518}"/>
              </a:ext>
            </a:extLst>
          </p:cNvPr>
          <p:cNvGrpSpPr/>
          <p:nvPr/>
        </p:nvGrpSpPr>
        <p:grpSpPr>
          <a:xfrm>
            <a:off x="5766933" y="3777622"/>
            <a:ext cx="5325720" cy="1497507"/>
            <a:chOff x="5701686" y="1849231"/>
            <a:chExt cx="5325720" cy="1497507"/>
          </a:xfrm>
        </p:grpSpPr>
        <p:sp>
          <p:nvSpPr>
            <p:cNvPr id="12" name="Rectangle 11">
              <a:extLst>
                <a:ext uri="{FF2B5EF4-FFF2-40B4-BE49-F238E27FC236}">
                  <a16:creationId xmlns:a16="http://schemas.microsoft.com/office/drawing/2014/main" id="{0C69DF5D-64A2-5A46-9F51-1F73CEC7D78F}"/>
                </a:ext>
              </a:extLst>
            </p:cNvPr>
            <p:cNvSpPr/>
            <p:nvPr/>
          </p:nvSpPr>
          <p:spPr>
            <a:xfrm>
              <a:off x="8106414" y="2638852"/>
              <a:ext cx="2920992" cy="707886"/>
            </a:xfrm>
            <a:prstGeom prst="rect">
              <a:avLst/>
            </a:prstGeom>
          </p:spPr>
          <p:txBody>
            <a:bodyPr wrap="none">
              <a:spAutoFit/>
            </a:bodyPr>
            <a:lstStyle/>
            <a:p>
              <a:r>
                <a:rPr lang="en-US" sz="2000" dirty="0">
                  <a:latin typeface="Comic Sans MS" panose="030F0902030302020204" pitchFamily="66" charset="0"/>
                </a:rPr>
                <a:t>astrocyte metabolism </a:t>
              </a:r>
            </a:p>
            <a:p>
              <a:r>
                <a:rPr lang="en-US" sz="2000" dirty="0" err="1">
                  <a:latin typeface="Comic Sans MS" panose="030F0902030302020204" pitchFamily="66" charset="0"/>
                </a:rPr>
                <a:t>oxydation</a:t>
              </a:r>
              <a:r>
                <a:rPr lang="en-US" sz="2000" dirty="0">
                  <a:latin typeface="Comic Sans MS" panose="030F0902030302020204" pitchFamily="66" charset="0"/>
                </a:rPr>
                <a:t>-reduction</a:t>
              </a:r>
            </a:p>
          </p:txBody>
        </p:sp>
        <p:cxnSp>
          <p:nvCxnSpPr>
            <p:cNvPr id="13" name="Curved Connector 12">
              <a:extLst>
                <a:ext uri="{FF2B5EF4-FFF2-40B4-BE49-F238E27FC236}">
                  <a16:creationId xmlns:a16="http://schemas.microsoft.com/office/drawing/2014/main" id="{02D4FAE8-92F2-D042-9863-85AAC3FAFCB5}"/>
                </a:ext>
              </a:extLst>
            </p:cNvPr>
            <p:cNvCxnSpPr>
              <a:cxnSpLocks/>
            </p:cNvCxnSpPr>
            <p:nvPr/>
          </p:nvCxnSpPr>
          <p:spPr>
            <a:xfrm>
              <a:off x="5701686" y="1849231"/>
              <a:ext cx="2404728" cy="1007854"/>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44BA2DB0-9FD4-C34E-946D-0EEA8941D60C}"/>
              </a:ext>
            </a:extLst>
          </p:cNvPr>
          <p:cNvSpPr/>
          <p:nvPr/>
        </p:nvSpPr>
        <p:spPr>
          <a:xfrm>
            <a:off x="8218353" y="5400489"/>
            <a:ext cx="3653564" cy="707886"/>
          </a:xfrm>
          <a:prstGeom prst="rect">
            <a:avLst/>
          </a:prstGeom>
        </p:spPr>
        <p:txBody>
          <a:bodyPr wrap="none">
            <a:spAutoFit/>
          </a:bodyPr>
          <a:lstStyle/>
          <a:p>
            <a:r>
              <a:rPr lang="en-US" sz="2000" dirty="0" err="1">
                <a:latin typeface="Comic Sans MS" panose="030F0902030302020204" pitchFamily="66" charset="0"/>
              </a:rPr>
              <a:t>gliogenesis</a:t>
            </a:r>
            <a:endParaRPr lang="en-US" sz="2000" dirty="0">
              <a:latin typeface="Comic Sans MS" panose="030F0902030302020204" pitchFamily="66" charset="0"/>
            </a:endParaRPr>
          </a:p>
          <a:p>
            <a:r>
              <a:rPr lang="en-US" sz="2000" dirty="0" err="1">
                <a:latin typeface="Comic Sans MS" panose="030F0902030302020204" pitchFamily="66" charset="0"/>
              </a:rPr>
              <a:t>oligodendrocytic</a:t>
            </a:r>
            <a:r>
              <a:rPr lang="en-US" sz="2000" dirty="0">
                <a:latin typeface="Comic Sans MS" panose="030F0902030302020204" pitchFamily="66" charset="0"/>
              </a:rPr>
              <a:t> myelination</a:t>
            </a:r>
          </a:p>
        </p:txBody>
      </p:sp>
      <p:cxnSp>
        <p:nvCxnSpPr>
          <p:cNvPr id="18" name="Curved Connector 17">
            <a:extLst>
              <a:ext uri="{FF2B5EF4-FFF2-40B4-BE49-F238E27FC236}">
                <a16:creationId xmlns:a16="http://schemas.microsoft.com/office/drawing/2014/main" id="{839425F5-7E7F-4A41-BD60-1A160FBCEE12}"/>
              </a:ext>
            </a:extLst>
          </p:cNvPr>
          <p:cNvCxnSpPr>
            <a:cxnSpLocks/>
          </p:cNvCxnSpPr>
          <p:nvPr/>
        </p:nvCxnSpPr>
        <p:spPr>
          <a:xfrm>
            <a:off x="5864096" y="5172566"/>
            <a:ext cx="2197834" cy="541870"/>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10B409A-691D-3C4C-B2BF-7AAC3ADF6128}"/>
              </a:ext>
            </a:extLst>
          </p:cNvPr>
          <p:cNvGrpSpPr/>
          <p:nvPr/>
        </p:nvGrpSpPr>
        <p:grpSpPr>
          <a:xfrm>
            <a:off x="75166" y="831261"/>
            <a:ext cx="4096774" cy="860385"/>
            <a:chOff x="5844803" y="3938405"/>
            <a:chExt cx="4096774" cy="860385"/>
          </a:xfrm>
        </p:grpSpPr>
        <p:sp>
          <p:nvSpPr>
            <p:cNvPr id="27" name="Rectangle 26">
              <a:extLst>
                <a:ext uri="{FF2B5EF4-FFF2-40B4-BE49-F238E27FC236}">
                  <a16:creationId xmlns:a16="http://schemas.microsoft.com/office/drawing/2014/main" id="{418179E6-D2A1-6749-9240-7EB153712664}"/>
                </a:ext>
              </a:extLst>
            </p:cNvPr>
            <p:cNvSpPr/>
            <p:nvPr/>
          </p:nvSpPr>
          <p:spPr>
            <a:xfrm>
              <a:off x="5844803" y="3938405"/>
              <a:ext cx="3578224" cy="707886"/>
            </a:xfrm>
            <a:prstGeom prst="rect">
              <a:avLst/>
            </a:prstGeom>
          </p:spPr>
          <p:txBody>
            <a:bodyPr wrap="none">
              <a:spAutoFit/>
            </a:bodyPr>
            <a:lstStyle/>
            <a:p>
              <a:r>
                <a:rPr lang="en-US" sz="2000" dirty="0">
                  <a:latin typeface="Comic Sans MS" panose="030F0902030302020204" pitchFamily="66" charset="0"/>
                </a:rPr>
                <a:t>cytokine (immune) signaling </a:t>
              </a:r>
            </a:p>
            <a:p>
              <a:r>
                <a:rPr lang="en-US" sz="2000" dirty="0">
                  <a:latin typeface="Comic Sans MS" panose="030F0902030302020204" pitchFamily="66" charset="0"/>
                </a:rPr>
                <a:t>inflammatory</a:t>
              </a:r>
            </a:p>
          </p:txBody>
        </p:sp>
        <p:cxnSp>
          <p:nvCxnSpPr>
            <p:cNvPr id="28" name="Curved Connector 27">
              <a:extLst>
                <a:ext uri="{FF2B5EF4-FFF2-40B4-BE49-F238E27FC236}">
                  <a16:creationId xmlns:a16="http://schemas.microsoft.com/office/drawing/2014/main" id="{35CE4CB4-C60C-254F-B04E-94F2867D6C15}"/>
                </a:ext>
              </a:extLst>
            </p:cNvPr>
            <p:cNvCxnSpPr>
              <a:cxnSpLocks/>
            </p:cNvCxnSpPr>
            <p:nvPr/>
          </p:nvCxnSpPr>
          <p:spPr>
            <a:xfrm rot="10800000">
              <a:off x="8627139" y="4372649"/>
              <a:ext cx="1314438" cy="426141"/>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1D4935E-0317-214F-B093-A6F002DCEA7F}"/>
              </a:ext>
            </a:extLst>
          </p:cNvPr>
          <p:cNvGrpSpPr/>
          <p:nvPr/>
        </p:nvGrpSpPr>
        <p:grpSpPr>
          <a:xfrm>
            <a:off x="281156" y="1917462"/>
            <a:ext cx="4062244" cy="940039"/>
            <a:chOff x="6151747" y="3985485"/>
            <a:chExt cx="4062244" cy="940039"/>
          </a:xfrm>
        </p:grpSpPr>
        <p:sp>
          <p:nvSpPr>
            <p:cNvPr id="33" name="Rectangle 32">
              <a:extLst>
                <a:ext uri="{FF2B5EF4-FFF2-40B4-BE49-F238E27FC236}">
                  <a16:creationId xmlns:a16="http://schemas.microsoft.com/office/drawing/2014/main" id="{64EB5A01-5547-C64D-9D2F-9567B254C262}"/>
                </a:ext>
              </a:extLst>
            </p:cNvPr>
            <p:cNvSpPr/>
            <p:nvPr/>
          </p:nvSpPr>
          <p:spPr>
            <a:xfrm>
              <a:off x="6151747" y="3985485"/>
              <a:ext cx="2576346" cy="707886"/>
            </a:xfrm>
            <a:prstGeom prst="rect">
              <a:avLst/>
            </a:prstGeom>
          </p:spPr>
          <p:txBody>
            <a:bodyPr wrap="none">
              <a:spAutoFit/>
            </a:bodyPr>
            <a:lstStyle/>
            <a:p>
              <a:r>
                <a:rPr lang="en-US" sz="2000" dirty="0">
                  <a:latin typeface="Comic Sans MS" panose="030F0902030302020204" pitchFamily="66" charset="0"/>
                </a:rPr>
                <a:t>microglial activation</a:t>
              </a:r>
            </a:p>
            <a:p>
              <a:r>
                <a:rPr lang="en-US" sz="2000" dirty="0">
                  <a:latin typeface="Comic Sans MS" panose="030F0902030302020204" pitchFamily="66" charset="0"/>
                </a:rPr>
                <a:t>immune response</a:t>
              </a:r>
            </a:p>
          </p:txBody>
        </p:sp>
        <p:cxnSp>
          <p:nvCxnSpPr>
            <p:cNvPr id="34" name="Curved Connector 33">
              <a:extLst>
                <a:ext uri="{FF2B5EF4-FFF2-40B4-BE49-F238E27FC236}">
                  <a16:creationId xmlns:a16="http://schemas.microsoft.com/office/drawing/2014/main" id="{8F77C4FD-A413-1D4C-931E-0CF6A68358FD}"/>
                </a:ext>
              </a:extLst>
            </p:cNvPr>
            <p:cNvCxnSpPr>
              <a:cxnSpLocks/>
            </p:cNvCxnSpPr>
            <p:nvPr/>
          </p:nvCxnSpPr>
          <p:spPr>
            <a:xfrm rot="10800000">
              <a:off x="8627139" y="4372649"/>
              <a:ext cx="1586852" cy="552875"/>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20D98EF-6D18-6F48-8894-593934E40F5F}"/>
              </a:ext>
            </a:extLst>
          </p:cNvPr>
          <p:cNvGrpSpPr/>
          <p:nvPr/>
        </p:nvGrpSpPr>
        <p:grpSpPr>
          <a:xfrm>
            <a:off x="563693" y="4692603"/>
            <a:ext cx="3816717" cy="707886"/>
            <a:chOff x="6411802" y="3999764"/>
            <a:chExt cx="3816717" cy="707886"/>
          </a:xfrm>
        </p:grpSpPr>
        <p:sp>
          <p:nvSpPr>
            <p:cNvPr id="37" name="Rectangle 36">
              <a:extLst>
                <a:ext uri="{FF2B5EF4-FFF2-40B4-BE49-F238E27FC236}">
                  <a16:creationId xmlns:a16="http://schemas.microsoft.com/office/drawing/2014/main" id="{AD1D648C-A647-F544-8DB6-EDA4D70A1161}"/>
                </a:ext>
              </a:extLst>
            </p:cNvPr>
            <p:cNvSpPr/>
            <p:nvPr/>
          </p:nvSpPr>
          <p:spPr>
            <a:xfrm>
              <a:off x="6411802" y="3999764"/>
              <a:ext cx="2137124" cy="707886"/>
            </a:xfrm>
            <a:prstGeom prst="rect">
              <a:avLst/>
            </a:prstGeom>
          </p:spPr>
          <p:txBody>
            <a:bodyPr wrap="none">
              <a:spAutoFit/>
            </a:bodyPr>
            <a:lstStyle/>
            <a:p>
              <a:r>
                <a:rPr lang="en-US" sz="2000" dirty="0">
                  <a:latin typeface="Comic Sans MS" panose="030F0902030302020204" pitchFamily="66" charset="0"/>
                </a:rPr>
                <a:t>protein folding</a:t>
              </a:r>
            </a:p>
            <a:p>
              <a:r>
                <a:rPr lang="en-US" sz="2000" dirty="0">
                  <a:latin typeface="Comic Sans MS" panose="030F0902030302020204" pitchFamily="66" charset="0"/>
                </a:rPr>
                <a:t>Stress response</a:t>
              </a:r>
            </a:p>
          </p:txBody>
        </p:sp>
        <p:cxnSp>
          <p:nvCxnSpPr>
            <p:cNvPr id="38" name="Curved Connector 37">
              <a:extLst>
                <a:ext uri="{FF2B5EF4-FFF2-40B4-BE49-F238E27FC236}">
                  <a16:creationId xmlns:a16="http://schemas.microsoft.com/office/drawing/2014/main" id="{D6E51D17-3CB0-F64C-8B5D-0CF56B055EDC}"/>
                </a:ext>
              </a:extLst>
            </p:cNvPr>
            <p:cNvCxnSpPr>
              <a:cxnSpLocks/>
            </p:cNvCxnSpPr>
            <p:nvPr/>
          </p:nvCxnSpPr>
          <p:spPr>
            <a:xfrm rot="10800000">
              <a:off x="8627140" y="4372648"/>
              <a:ext cx="1601379" cy="209642"/>
            </a:xfrm>
            <a:prstGeom prst="curvedConnector3">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F1520BED-0D09-284E-95E9-FFBB47B2202A}"/>
              </a:ext>
            </a:extLst>
          </p:cNvPr>
          <p:cNvSpPr txBox="1"/>
          <p:nvPr/>
        </p:nvSpPr>
        <p:spPr>
          <a:xfrm>
            <a:off x="635036" y="134181"/>
            <a:ext cx="10458119" cy="461665"/>
          </a:xfrm>
          <a:prstGeom prst="rect">
            <a:avLst/>
          </a:prstGeom>
          <a:noFill/>
        </p:spPr>
        <p:txBody>
          <a:bodyPr wrap="none" rtlCol="0">
            <a:spAutoFit/>
          </a:bodyPr>
          <a:lstStyle/>
          <a:p>
            <a:r>
              <a:rPr lang="en-US" sz="2400" b="1" dirty="0">
                <a:solidFill>
                  <a:srgbClr val="0070C0"/>
                </a:solidFill>
              </a:rPr>
              <a:t>62% of the top genes are included in one of the submodules (80% in big modules)</a:t>
            </a:r>
          </a:p>
        </p:txBody>
      </p:sp>
      <p:grpSp>
        <p:nvGrpSpPr>
          <p:cNvPr id="48" name="Group 47">
            <a:extLst>
              <a:ext uri="{FF2B5EF4-FFF2-40B4-BE49-F238E27FC236}">
                <a16:creationId xmlns:a16="http://schemas.microsoft.com/office/drawing/2014/main" id="{8E6D91CD-49C1-6745-9AA3-26FF1C2E094E}"/>
              </a:ext>
            </a:extLst>
          </p:cNvPr>
          <p:cNvGrpSpPr/>
          <p:nvPr/>
        </p:nvGrpSpPr>
        <p:grpSpPr>
          <a:xfrm>
            <a:off x="4380410" y="6406038"/>
            <a:ext cx="2662669" cy="423158"/>
            <a:chOff x="4343400" y="6366262"/>
            <a:chExt cx="2662669" cy="423158"/>
          </a:xfrm>
        </p:grpSpPr>
        <p:sp>
          <p:nvSpPr>
            <p:cNvPr id="45" name="TextBox 44">
              <a:extLst>
                <a:ext uri="{FF2B5EF4-FFF2-40B4-BE49-F238E27FC236}">
                  <a16:creationId xmlns:a16="http://schemas.microsoft.com/office/drawing/2014/main" id="{0E30116B-674A-684C-8285-3B1556A91B51}"/>
                </a:ext>
              </a:extLst>
            </p:cNvPr>
            <p:cNvSpPr txBox="1"/>
            <p:nvPr/>
          </p:nvSpPr>
          <p:spPr>
            <a:xfrm>
              <a:off x="4343400" y="6420088"/>
              <a:ext cx="317716" cy="369332"/>
            </a:xfrm>
            <a:prstGeom prst="rect">
              <a:avLst/>
            </a:prstGeom>
            <a:noFill/>
          </p:spPr>
          <p:txBody>
            <a:bodyPr wrap="none" rtlCol="0">
              <a:spAutoFit/>
            </a:bodyPr>
            <a:lstStyle/>
            <a:p>
              <a:r>
                <a:rPr lang="en-US" dirty="0"/>
                <a:t>A</a:t>
              </a:r>
            </a:p>
          </p:txBody>
        </p:sp>
        <p:sp>
          <p:nvSpPr>
            <p:cNvPr id="46" name="TextBox 45">
              <a:extLst>
                <a:ext uri="{FF2B5EF4-FFF2-40B4-BE49-F238E27FC236}">
                  <a16:creationId xmlns:a16="http://schemas.microsoft.com/office/drawing/2014/main" id="{7BB494CA-E1D1-B54D-95E0-CD3496E1E1A7}"/>
                </a:ext>
              </a:extLst>
            </p:cNvPr>
            <p:cNvSpPr txBox="1"/>
            <p:nvPr/>
          </p:nvSpPr>
          <p:spPr>
            <a:xfrm>
              <a:off x="5387128" y="6398482"/>
              <a:ext cx="558166" cy="369332"/>
            </a:xfrm>
            <a:prstGeom prst="rect">
              <a:avLst/>
            </a:prstGeom>
            <a:noFill/>
          </p:spPr>
          <p:txBody>
            <a:bodyPr wrap="none" rtlCol="0">
              <a:spAutoFit/>
            </a:bodyPr>
            <a:lstStyle/>
            <a:p>
              <a:r>
                <a:rPr lang="en-US" dirty="0"/>
                <a:t>A+B</a:t>
              </a:r>
            </a:p>
          </p:txBody>
        </p:sp>
        <p:sp>
          <p:nvSpPr>
            <p:cNvPr id="47" name="TextBox 46">
              <a:extLst>
                <a:ext uri="{FF2B5EF4-FFF2-40B4-BE49-F238E27FC236}">
                  <a16:creationId xmlns:a16="http://schemas.microsoft.com/office/drawing/2014/main" id="{10F6D835-8038-644F-BC3B-276DF985A341}"/>
                </a:ext>
              </a:extLst>
            </p:cNvPr>
            <p:cNvSpPr txBox="1"/>
            <p:nvPr/>
          </p:nvSpPr>
          <p:spPr>
            <a:xfrm>
              <a:off x="6696369" y="6366262"/>
              <a:ext cx="309700" cy="369332"/>
            </a:xfrm>
            <a:prstGeom prst="rect">
              <a:avLst/>
            </a:prstGeom>
            <a:noFill/>
          </p:spPr>
          <p:txBody>
            <a:bodyPr wrap="none" rtlCol="0">
              <a:spAutoFit/>
            </a:bodyPr>
            <a:lstStyle/>
            <a:p>
              <a:r>
                <a:rPr lang="en-US" dirty="0"/>
                <a:t>B</a:t>
              </a:r>
            </a:p>
          </p:txBody>
        </p:sp>
      </p:grpSp>
      <p:sp>
        <p:nvSpPr>
          <p:cNvPr id="2" name="TextBox 1">
            <a:extLst>
              <a:ext uri="{FF2B5EF4-FFF2-40B4-BE49-F238E27FC236}">
                <a16:creationId xmlns:a16="http://schemas.microsoft.com/office/drawing/2014/main" id="{2B67BA49-B9A4-A04D-BA76-6183BFCE2016}"/>
              </a:ext>
            </a:extLst>
          </p:cNvPr>
          <p:cNvSpPr txBox="1"/>
          <p:nvPr/>
        </p:nvSpPr>
        <p:spPr>
          <a:xfrm>
            <a:off x="4058038" y="547270"/>
            <a:ext cx="909223" cy="369332"/>
          </a:xfrm>
          <a:prstGeom prst="rect">
            <a:avLst/>
          </a:prstGeom>
          <a:noFill/>
        </p:spPr>
        <p:txBody>
          <a:bodyPr wrap="none" rtlCol="0">
            <a:spAutoFit/>
          </a:bodyPr>
          <a:lstStyle/>
          <a:p>
            <a:r>
              <a:rPr lang="en-US" dirty="0"/>
              <a:t>Ng=626</a:t>
            </a:r>
          </a:p>
        </p:txBody>
      </p:sp>
      <p:sp>
        <p:nvSpPr>
          <p:cNvPr id="29" name="TextBox 28">
            <a:extLst>
              <a:ext uri="{FF2B5EF4-FFF2-40B4-BE49-F238E27FC236}">
                <a16:creationId xmlns:a16="http://schemas.microsoft.com/office/drawing/2014/main" id="{0A15E249-E710-4B40-9F8A-C4C0D5EC5C68}"/>
              </a:ext>
            </a:extLst>
          </p:cNvPr>
          <p:cNvSpPr txBox="1"/>
          <p:nvPr/>
        </p:nvSpPr>
        <p:spPr>
          <a:xfrm>
            <a:off x="5235669" y="547270"/>
            <a:ext cx="909223" cy="369332"/>
          </a:xfrm>
          <a:prstGeom prst="rect">
            <a:avLst/>
          </a:prstGeom>
          <a:noFill/>
        </p:spPr>
        <p:txBody>
          <a:bodyPr wrap="none" rtlCol="0">
            <a:spAutoFit/>
          </a:bodyPr>
          <a:lstStyle/>
          <a:p>
            <a:r>
              <a:rPr lang="en-US" dirty="0"/>
              <a:t>Ng=551</a:t>
            </a:r>
          </a:p>
        </p:txBody>
      </p:sp>
      <p:sp>
        <p:nvSpPr>
          <p:cNvPr id="5" name="Rectangle 4">
            <a:extLst>
              <a:ext uri="{FF2B5EF4-FFF2-40B4-BE49-F238E27FC236}">
                <a16:creationId xmlns:a16="http://schemas.microsoft.com/office/drawing/2014/main" id="{F6C2B6B7-89F3-2646-8B92-EDABAA65B308}"/>
              </a:ext>
            </a:extLst>
          </p:cNvPr>
          <p:cNvSpPr/>
          <p:nvPr/>
        </p:nvSpPr>
        <p:spPr>
          <a:xfrm>
            <a:off x="6310582" y="547270"/>
            <a:ext cx="1026243" cy="369332"/>
          </a:xfrm>
          <a:prstGeom prst="rect">
            <a:avLst/>
          </a:prstGeom>
        </p:spPr>
        <p:txBody>
          <a:bodyPr wrap="none">
            <a:spAutoFit/>
          </a:bodyPr>
          <a:lstStyle/>
          <a:p>
            <a:r>
              <a:rPr lang="en-US" dirty="0"/>
              <a:t>Ng=1538</a:t>
            </a:r>
          </a:p>
        </p:txBody>
      </p:sp>
    </p:spTree>
    <p:extLst>
      <p:ext uri="{BB962C8B-B14F-4D97-AF65-F5344CB8AC3E}">
        <p14:creationId xmlns:p14="http://schemas.microsoft.com/office/powerpoint/2010/main" val="3386518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B8D98-1857-F24A-984E-DB43EDF5A648}"/>
              </a:ext>
            </a:extLst>
          </p:cNvPr>
          <p:cNvPicPr>
            <a:picLocks noChangeAspect="1"/>
          </p:cNvPicPr>
          <p:nvPr/>
        </p:nvPicPr>
        <p:blipFill>
          <a:blip r:embed="rId2"/>
          <a:stretch>
            <a:fillRect/>
          </a:stretch>
        </p:blipFill>
        <p:spPr>
          <a:xfrm>
            <a:off x="1637146" y="0"/>
            <a:ext cx="7213600" cy="1917700"/>
          </a:xfrm>
          <a:prstGeom prst="rect">
            <a:avLst/>
          </a:prstGeom>
        </p:spPr>
      </p:pic>
      <p:pic>
        <p:nvPicPr>
          <p:cNvPr id="7" name="Picture 6">
            <a:extLst>
              <a:ext uri="{FF2B5EF4-FFF2-40B4-BE49-F238E27FC236}">
                <a16:creationId xmlns:a16="http://schemas.microsoft.com/office/drawing/2014/main" id="{B27B7C71-C40D-F440-87DB-20EC91A06E53}"/>
              </a:ext>
            </a:extLst>
          </p:cNvPr>
          <p:cNvPicPr>
            <a:picLocks noChangeAspect="1"/>
          </p:cNvPicPr>
          <p:nvPr/>
        </p:nvPicPr>
        <p:blipFill>
          <a:blip r:embed="rId3"/>
          <a:stretch>
            <a:fillRect/>
          </a:stretch>
        </p:blipFill>
        <p:spPr>
          <a:xfrm>
            <a:off x="1637146" y="1822447"/>
            <a:ext cx="7213600" cy="1841500"/>
          </a:xfrm>
          <a:prstGeom prst="rect">
            <a:avLst/>
          </a:prstGeom>
        </p:spPr>
      </p:pic>
      <p:pic>
        <p:nvPicPr>
          <p:cNvPr id="9" name="Picture 8">
            <a:extLst>
              <a:ext uri="{FF2B5EF4-FFF2-40B4-BE49-F238E27FC236}">
                <a16:creationId xmlns:a16="http://schemas.microsoft.com/office/drawing/2014/main" id="{46CBBBBD-2395-A14E-9A94-E832E14ABCE3}"/>
              </a:ext>
            </a:extLst>
          </p:cNvPr>
          <p:cNvPicPr>
            <a:picLocks noChangeAspect="1"/>
          </p:cNvPicPr>
          <p:nvPr/>
        </p:nvPicPr>
        <p:blipFill>
          <a:blip r:embed="rId4"/>
          <a:stretch>
            <a:fillRect/>
          </a:stretch>
        </p:blipFill>
        <p:spPr>
          <a:xfrm>
            <a:off x="1637146" y="3568694"/>
            <a:ext cx="7289800" cy="1917700"/>
          </a:xfrm>
          <a:prstGeom prst="rect">
            <a:avLst/>
          </a:prstGeom>
        </p:spPr>
      </p:pic>
    </p:spTree>
    <p:extLst>
      <p:ext uri="{BB962C8B-B14F-4D97-AF65-F5344CB8AC3E}">
        <p14:creationId xmlns:p14="http://schemas.microsoft.com/office/powerpoint/2010/main" val="1360874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8D65E1-A12F-0942-A1C3-B7A60B79B6C0}"/>
              </a:ext>
            </a:extLst>
          </p:cNvPr>
          <p:cNvPicPr>
            <a:picLocks noChangeAspect="1"/>
          </p:cNvPicPr>
          <p:nvPr/>
        </p:nvPicPr>
        <p:blipFill>
          <a:blip r:embed="rId3"/>
          <a:stretch>
            <a:fillRect/>
          </a:stretch>
        </p:blipFill>
        <p:spPr>
          <a:xfrm>
            <a:off x="571500" y="1737360"/>
            <a:ext cx="3589020" cy="3589020"/>
          </a:xfrm>
          <a:prstGeom prst="rect">
            <a:avLst/>
          </a:prstGeom>
        </p:spPr>
      </p:pic>
      <p:pic>
        <p:nvPicPr>
          <p:cNvPr id="8" name="Picture 7">
            <a:extLst>
              <a:ext uri="{FF2B5EF4-FFF2-40B4-BE49-F238E27FC236}">
                <a16:creationId xmlns:a16="http://schemas.microsoft.com/office/drawing/2014/main" id="{DDF6F017-1F9B-5F40-97D2-651B2DF1C966}"/>
              </a:ext>
            </a:extLst>
          </p:cNvPr>
          <p:cNvPicPr>
            <a:picLocks noChangeAspect="1"/>
          </p:cNvPicPr>
          <p:nvPr/>
        </p:nvPicPr>
        <p:blipFill>
          <a:blip r:embed="rId4"/>
          <a:stretch>
            <a:fillRect/>
          </a:stretch>
        </p:blipFill>
        <p:spPr>
          <a:xfrm>
            <a:off x="4471100" y="1985009"/>
            <a:ext cx="3278439" cy="3278439"/>
          </a:xfrm>
          <a:prstGeom prst="rect">
            <a:avLst/>
          </a:prstGeom>
        </p:spPr>
      </p:pic>
      <p:pic>
        <p:nvPicPr>
          <p:cNvPr id="10" name="Picture 9">
            <a:extLst>
              <a:ext uri="{FF2B5EF4-FFF2-40B4-BE49-F238E27FC236}">
                <a16:creationId xmlns:a16="http://schemas.microsoft.com/office/drawing/2014/main" id="{D3399F32-2AA6-F34C-A669-433EB2DE8D70}"/>
              </a:ext>
            </a:extLst>
          </p:cNvPr>
          <p:cNvPicPr>
            <a:picLocks noChangeAspect="1"/>
          </p:cNvPicPr>
          <p:nvPr/>
        </p:nvPicPr>
        <p:blipFill>
          <a:blip r:embed="rId5"/>
          <a:stretch>
            <a:fillRect/>
          </a:stretch>
        </p:blipFill>
        <p:spPr>
          <a:xfrm>
            <a:off x="7848733" y="1737360"/>
            <a:ext cx="3524250" cy="3524250"/>
          </a:xfrm>
          <a:prstGeom prst="rect">
            <a:avLst/>
          </a:prstGeom>
        </p:spPr>
      </p:pic>
      <p:sp>
        <p:nvSpPr>
          <p:cNvPr id="11" name="TextBox 10">
            <a:extLst>
              <a:ext uri="{FF2B5EF4-FFF2-40B4-BE49-F238E27FC236}">
                <a16:creationId xmlns:a16="http://schemas.microsoft.com/office/drawing/2014/main" id="{C41C81EB-FF5D-FA4A-AFDA-75CD19C37213}"/>
              </a:ext>
            </a:extLst>
          </p:cNvPr>
          <p:cNvSpPr txBox="1"/>
          <p:nvPr/>
        </p:nvSpPr>
        <p:spPr>
          <a:xfrm>
            <a:off x="1577340" y="5509260"/>
            <a:ext cx="1379095" cy="369332"/>
          </a:xfrm>
          <a:prstGeom prst="rect">
            <a:avLst/>
          </a:prstGeom>
          <a:noFill/>
        </p:spPr>
        <p:txBody>
          <a:bodyPr wrap="none" rtlCol="0">
            <a:spAutoFit/>
          </a:bodyPr>
          <a:lstStyle/>
          <a:p>
            <a:r>
              <a:rPr lang="en-US" dirty="0"/>
              <a:t>Archetype_1</a:t>
            </a:r>
          </a:p>
        </p:txBody>
      </p:sp>
      <p:sp>
        <p:nvSpPr>
          <p:cNvPr id="12" name="TextBox 11">
            <a:extLst>
              <a:ext uri="{FF2B5EF4-FFF2-40B4-BE49-F238E27FC236}">
                <a16:creationId xmlns:a16="http://schemas.microsoft.com/office/drawing/2014/main" id="{EE35AF8C-63B5-DA4C-8100-FA53DA6E31BE}"/>
              </a:ext>
            </a:extLst>
          </p:cNvPr>
          <p:cNvSpPr txBox="1"/>
          <p:nvPr/>
        </p:nvSpPr>
        <p:spPr>
          <a:xfrm>
            <a:off x="5420771" y="5509260"/>
            <a:ext cx="1379095" cy="369332"/>
          </a:xfrm>
          <a:prstGeom prst="rect">
            <a:avLst/>
          </a:prstGeom>
          <a:noFill/>
        </p:spPr>
        <p:txBody>
          <a:bodyPr wrap="none" rtlCol="0">
            <a:spAutoFit/>
          </a:bodyPr>
          <a:lstStyle/>
          <a:p>
            <a:r>
              <a:rPr lang="en-US" dirty="0"/>
              <a:t>Archetype_2</a:t>
            </a:r>
          </a:p>
        </p:txBody>
      </p:sp>
      <p:sp>
        <p:nvSpPr>
          <p:cNvPr id="13" name="TextBox 12">
            <a:extLst>
              <a:ext uri="{FF2B5EF4-FFF2-40B4-BE49-F238E27FC236}">
                <a16:creationId xmlns:a16="http://schemas.microsoft.com/office/drawing/2014/main" id="{DDF06B3A-B693-3B45-A434-31FC2A026E91}"/>
              </a:ext>
            </a:extLst>
          </p:cNvPr>
          <p:cNvSpPr txBox="1"/>
          <p:nvPr/>
        </p:nvSpPr>
        <p:spPr>
          <a:xfrm>
            <a:off x="8921310" y="5509260"/>
            <a:ext cx="1379095" cy="369332"/>
          </a:xfrm>
          <a:prstGeom prst="rect">
            <a:avLst/>
          </a:prstGeom>
          <a:noFill/>
        </p:spPr>
        <p:txBody>
          <a:bodyPr wrap="none" rtlCol="0">
            <a:spAutoFit/>
          </a:bodyPr>
          <a:lstStyle/>
          <a:p>
            <a:r>
              <a:rPr lang="en-US" dirty="0"/>
              <a:t>Archetype_3</a:t>
            </a:r>
          </a:p>
        </p:txBody>
      </p:sp>
      <p:sp>
        <p:nvSpPr>
          <p:cNvPr id="9" name="TextBox 8">
            <a:extLst>
              <a:ext uri="{FF2B5EF4-FFF2-40B4-BE49-F238E27FC236}">
                <a16:creationId xmlns:a16="http://schemas.microsoft.com/office/drawing/2014/main" id="{383C342E-11AC-6E4F-BDA7-8D74FF0E7E8F}"/>
              </a:ext>
            </a:extLst>
          </p:cNvPr>
          <p:cNvSpPr txBox="1"/>
          <p:nvPr/>
        </p:nvSpPr>
        <p:spPr>
          <a:xfrm>
            <a:off x="571500" y="525780"/>
            <a:ext cx="10801483" cy="461665"/>
          </a:xfrm>
          <a:prstGeom prst="rect">
            <a:avLst/>
          </a:prstGeom>
          <a:noFill/>
        </p:spPr>
        <p:txBody>
          <a:bodyPr wrap="none" rtlCol="0">
            <a:spAutoFit/>
          </a:bodyPr>
          <a:lstStyle/>
          <a:p>
            <a:r>
              <a:rPr lang="en-US" sz="2400" b="1" dirty="0">
                <a:solidFill>
                  <a:srgbClr val="0070C0"/>
                </a:solidFill>
              </a:rPr>
              <a:t>GWAS (EMMAX) of distance from each archetype for all patients (cases and control)</a:t>
            </a:r>
          </a:p>
        </p:txBody>
      </p:sp>
    </p:spTree>
    <p:extLst>
      <p:ext uri="{BB962C8B-B14F-4D97-AF65-F5344CB8AC3E}">
        <p14:creationId xmlns:p14="http://schemas.microsoft.com/office/powerpoint/2010/main" val="74982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E35AF8C-63B5-DA4C-8100-FA53DA6E31BE}"/>
              </a:ext>
            </a:extLst>
          </p:cNvPr>
          <p:cNvSpPr txBox="1"/>
          <p:nvPr/>
        </p:nvSpPr>
        <p:spPr>
          <a:xfrm>
            <a:off x="571500" y="1079778"/>
            <a:ext cx="1776705" cy="461665"/>
          </a:xfrm>
          <a:prstGeom prst="rect">
            <a:avLst/>
          </a:prstGeom>
          <a:noFill/>
        </p:spPr>
        <p:txBody>
          <a:bodyPr wrap="none" rtlCol="0">
            <a:spAutoFit/>
          </a:bodyPr>
          <a:lstStyle/>
          <a:p>
            <a:r>
              <a:rPr lang="en-US" sz="2400" dirty="0"/>
              <a:t>Archetype_1</a:t>
            </a:r>
          </a:p>
        </p:txBody>
      </p:sp>
      <p:pic>
        <p:nvPicPr>
          <p:cNvPr id="5" name="Picture 4">
            <a:extLst>
              <a:ext uri="{FF2B5EF4-FFF2-40B4-BE49-F238E27FC236}">
                <a16:creationId xmlns:a16="http://schemas.microsoft.com/office/drawing/2014/main" id="{DF6884FE-04E0-2D48-86FA-748F90F7F710}"/>
              </a:ext>
            </a:extLst>
          </p:cNvPr>
          <p:cNvPicPr>
            <a:picLocks noChangeAspect="1"/>
          </p:cNvPicPr>
          <p:nvPr/>
        </p:nvPicPr>
        <p:blipFill>
          <a:blip r:embed="rId3"/>
          <a:stretch>
            <a:fillRect/>
          </a:stretch>
        </p:blipFill>
        <p:spPr>
          <a:xfrm>
            <a:off x="0" y="1516380"/>
            <a:ext cx="12192000" cy="4876800"/>
          </a:xfrm>
          <a:prstGeom prst="rect">
            <a:avLst/>
          </a:prstGeom>
        </p:spPr>
      </p:pic>
      <p:sp>
        <p:nvSpPr>
          <p:cNvPr id="6" name="TextBox 5">
            <a:extLst>
              <a:ext uri="{FF2B5EF4-FFF2-40B4-BE49-F238E27FC236}">
                <a16:creationId xmlns:a16="http://schemas.microsoft.com/office/drawing/2014/main" id="{7FED6134-9263-C642-9BA8-F9E58A5B57C7}"/>
              </a:ext>
            </a:extLst>
          </p:cNvPr>
          <p:cNvSpPr txBox="1"/>
          <p:nvPr/>
        </p:nvSpPr>
        <p:spPr>
          <a:xfrm>
            <a:off x="571500" y="525780"/>
            <a:ext cx="10801483" cy="461665"/>
          </a:xfrm>
          <a:prstGeom prst="rect">
            <a:avLst/>
          </a:prstGeom>
          <a:noFill/>
        </p:spPr>
        <p:txBody>
          <a:bodyPr wrap="none" rtlCol="0">
            <a:spAutoFit/>
          </a:bodyPr>
          <a:lstStyle/>
          <a:p>
            <a:r>
              <a:rPr lang="en-US" sz="2400" b="1" dirty="0">
                <a:solidFill>
                  <a:srgbClr val="0070C0"/>
                </a:solidFill>
              </a:rPr>
              <a:t>GWAS (EMMAX) of distance from each archetype for all patients (cases and control)</a:t>
            </a:r>
          </a:p>
        </p:txBody>
      </p:sp>
    </p:spTree>
    <p:extLst>
      <p:ext uri="{BB962C8B-B14F-4D97-AF65-F5344CB8AC3E}">
        <p14:creationId xmlns:p14="http://schemas.microsoft.com/office/powerpoint/2010/main" val="1190288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E35AF8C-63B5-DA4C-8100-FA53DA6E31BE}"/>
              </a:ext>
            </a:extLst>
          </p:cNvPr>
          <p:cNvSpPr txBox="1"/>
          <p:nvPr/>
        </p:nvSpPr>
        <p:spPr>
          <a:xfrm>
            <a:off x="571500" y="1079778"/>
            <a:ext cx="1776705" cy="461665"/>
          </a:xfrm>
          <a:prstGeom prst="rect">
            <a:avLst/>
          </a:prstGeom>
          <a:noFill/>
        </p:spPr>
        <p:txBody>
          <a:bodyPr wrap="none" rtlCol="0">
            <a:spAutoFit/>
          </a:bodyPr>
          <a:lstStyle/>
          <a:p>
            <a:r>
              <a:rPr lang="en-US" sz="2400" dirty="0"/>
              <a:t>Archetype_2</a:t>
            </a:r>
          </a:p>
        </p:txBody>
      </p:sp>
      <p:pic>
        <p:nvPicPr>
          <p:cNvPr id="5" name="Picture 4">
            <a:extLst>
              <a:ext uri="{FF2B5EF4-FFF2-40B4-BE49-F238E27FC236}">
                <a16:creationId xmlns:a16="http://schemas.microsoft.com/office/drawing/2014/main" id="{AD9299F8-DEB9-4845-BB33-E3E32D0D53CD}"/>
              </a:ext>
            </a:extLst>
          </p:cNvPr>
          <p:cNvPicPr>
            <a:picLocks noChangeAspect="1"/>
          </p:cNvPicPr>
          <p:nvPr/>
        </p:nvPicPr>
        <p:blipFill>
          <a:blip r:embed="rId2"/>
          <a:stretch>
            <a:fillRect/>
          </a:stretch>
        </p:blipFill>
        <p:spPr>
          <a:xfrm>
            <a:off x="0" y="1630680"/>
            <a:ext cx="12192000" cy="4876800"/>
          </a:xfrm>
          <a:prstGeom prst="rect">
            <a:avLst/>
          </a:prstGeom>
        </p:spPr>
      </p:pic>
      <p:sp>
        <p:nvSpPr>
          <p:cNvPr id="6" name="TextBox 5">
            <a:extLst>
              <a:ext uri="{FF2B5EF4-FFF2-40B4-BE49-F238E27FC236}">
                <a16:creationId xmlns:a16="http://schemas.microsoft.com/office/drawing/2014/main" id="{74A259CF-CD5A-FA4C-B488-997E2386F5CB}"/>
              </a:ext>
            </a:extLst>
          </p:cNvPr>
          <p:cNvSpPr txBox="1"/>
          <p:nvPr/>
        </p:nvSpPr>
        <p:spPr>
          <a:xfrm>
            <a:off x="571500" y="525780"/>
            <a:ext cx="10801483" cy="461665"/>
          </a:xfrm>
          <a:prstGeom prst="rect">
            <a:avLst/>
          </a:prstGeom>
          <a:noFill/>
        </p:spPr>
        <p:txBody>
          <a:bodyPr wrap="none" rtlCol="0">
            <a:spAutoFit/>
          </a:bodyPr>
          <a:lstStyle/>
          <a:p>
            <a:r>
              <a:rPr lang="en-US" sz="2400" b="1" dirty="0">
                <a:solidFill>
                  <a:srgbClr val="0070C0"/>
                </a:solidFill>
              </a:rPr>
              <a:t>GWAS (EMMAX) of distance from each archetype for all patients (cases and control)</a:t>
            </a:r>
          </a:p>
        </p:txBody>
      </p:sp>
    </p:spTree>
    <p:extLst>
      <p:ext uri="{BB962C8B-B14F-4D97-AF65-F5344CB8AC3E}">
        <p14:creationId xmlns:p14="http://schemas.microsoft.com/office/powerpoint/2010/main" val="113579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6BF2A9-C6AF-4B43-83C3-6575D869F273}"/>
              </a:ext>
            </a:extLst>
          </p:cNvPr>
          <p:cNvSpPr txBox="1"/>
          <p:nvPr/>
        </p:nvSpPr>
        <p:spPr>
          <a:xfrm>
            <a:off x="571500" y="525780"/>
            <a:ext cx="10801483" cy="461665"/>
          </a:xfrm>
          <a:prstGeom prst="rect">
            <a:avLst/>
          </a:prstGeom>
          <a:noFill/>
        </p:spPr>
        <p:txBody>
          <a:bodyPr wrap="none" rtlCol="0">
            <a:spAutoFit/>
          </a:bodyPr>
          <a:lstStyle/>
          <a:p>
            <a:r>
              <a:rPr lang="en-US" sz="2400" b="1" dirty="0">
                <a:solidFill>
                  <a:srgbClr val="0070C0"/>
                </a:solidFill>
              </a:rPr>
              <a:t>GWAS (EMMAX) of distance from each archetype for all patients (cases and control)</a:t>
            </a:r>
          </a:p>
        </p:txBody>
      </p:sp>
      <p:sp>
        <p:nvSpPr>
          <p:cNvPr id="12" name="TextBox 11">
            <a:extLst>
              <a:ext uri="{FF2B5EF4-FFF2-40B4-BE49-F238E27FC236}">
                <a16:creationId xmlns:a16="http://schemas.microsoft.com/office/drawing/2014/main" id="{EE35AF8C-63B5-DA4C-8100-FA53DA6E31BE}"/>
              </a:ext>
            </a:extLst>
          </p:cNvPr>
          <p:cNvSpPr txBox="1"/>
          <p:nvPr/>
        </p:nvSpPr>
        <p:spPr>
          <a:xfrm>
            <a:off x="571500" y="1079778"/>
            <a:ext cx="1776705" cy="461665"/>
          </a:xfrm>
          <a:prstGeom prst="rect">
            <a:avLst/>
          </a:prstGeom>
          <a:noFill/>
        </p:spPr>
        <p:txBody>
          <a:bodyPr wrap="none" rtlCol="0">
            <a:spAutoFit/>
          </a:bodyPr>
          <a:lstStyle/>
          <a:p>
            <a:r>
              <a:rPr lang="en-US" sz="2400" dirty="0"/>
              <a:t>Archetype_3</a:t>
            </a:r>
          </a:p>
        </p:txBody>
      </p:sp>
      <p:pic>
        <p:nvPicPr>
          <p:cNvPr id="5" name="Picture 4">
            <a:extLst>
              <a:ext uri="{FF2B5EF4-FFF2-40B4-BE49-F238E27FC236}">
                <a16:creationId xmlns:a16="http://schemas.microsoft.com/office/drawing/2014/main" id="{F5EAE086-5161-CE42-8263-ED5EB3CA1992}"/>
              </a:ext>
            </a:extLst>
          </p:cNvPr>
          <p:cNvPicPr>
            <a:picLocks noChangeAspect="1"/>
          </p:cNvPicPr>
          <p:nvPr/>
        </p:nvPicPr>
        <p:blipFill>
          <a:blip r:embed="rId3"/>
          <a:stretch>
            <a:fillRect/>
          </a:stretch>
        </p:blipFill>
        <p:spPr>
          <a:xfrm>
            <a:off x="0" y="1541443"/>
            <a:ext cx="12192000" cy="4876800"/>
          </a:xfrm>
          <a:prstGeom prst="rect">
            <a:avLst/>
          </a:prstGeom>
        </p:spPr>
      </p:pic>
    </p:spTree>
    <p:extLst>
      <p:ext uri="{BB962C8B-B14F-4D97-AF65-F5344CB8AC3E}">
        <p14:creationId xmlns:p14="http://schemas.microsoft.com/office/powerpoint/2010/main" val="3010905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323E55-85C1-0643-86D5-2AB821054CC9}"/>
              </a:ext>
            </a:extLst>
          </p:cNvPr>
          <p:cNvPicPr>
            <a:picLocks noChangeAspect="1"/>
          </p:cNvPicPr>
          <p:nvPr/>
        </p:nvPicPr>
        <p:blipFill rotWithShape="1">
          <a:blip r:embed="rId3"/>
          <a:srcRect l="-1559" t="-1" r="1559" b="53880"/>
          <a:stretch/>
        </p:blipFill>
        <p:spPr>
          <a:xfrm>
            <a:off x="0" y="-255243"/>
            <a:ext cx="11401653" cy="7011926"/>
          </a:xfrm>
          <a:prstGeom prst="rect">
            <a:avLst/>
          </a:prstGeom>
        </p:spPr>
      </p:pic>
      <p:sp>
        <p:nvSpPr>
          <p:cNvPr id="7" name="TextBox 6">
            <a:extLst>
              <a:ext uri="{FF2B5EF4-FFF2-40B4-BE49-F238E27FC236}">
                <a16:creationId xmlns:a16="http://schemas.microsoft.com/office/drawing/2014/main" id="{FC729A0E-DABE-DA43-8667-6ABCBB85B34B}"/>
              </a:ext>
            </a:extLst>
          </p:cNvPr>
          <p:cNvSpPr txBox="1"/>
          <p:nvPr/>
        </p:nvSpPr>
        <p:spPr>
          <a:xfrm>
            <a:off x="8191815" y="5130180"/>
            <a:ext cx="2616831" cy="461665"/>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BNC2</a:t>
            </a:r>
            <a:r>
              <a:rPr lang="en-US" sz="1200" dirty="0">
                <a:solidFill>
                  <a:srgbClr val="7030A0"/>
                </a:solidFill>
                <a:latin typeface="Comic Sans MS" panose="030F0902030302020204" pitchFamily="66" charset="0"/>
              </a:rPr>
              <a:t>: transcription factor; skin pigmentation, scoliosis </a:t>
            </a:r>
          </a:p>
        </p:txBody>
      </p:sp>
      <p:sp>
        <p:nvSpPr>
          <p:cNvPr id="8" name="TextBox 7">
            <a:extLst>
              <a:ext uri="{FF2B5EF4-FFF2-40B4-BE49-F238E27FC236}">
                <a16:creationId xmlns:a16="http://schemas.microsoft.com/office/drawing/2014/main" id="{484EF4C2-A3C6-EE49-A24D-4B3A034810D1}"/>
              </a:ext>
            </a:extLst>
          </p:cNvPr>
          <p:cNvSpPr txBox="1"/>
          <p:nvPr/>
        </p:nvSpPr>
        <p:spPr>
          <a:xfrm>
            <a:off x="8191815" y="2701293"/>
            <a:ext cx="3619815" cy="461665"/>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CSMD1: </a:t>
            </a:r>
            <a:r>
              <a:rPr lang="en-US" sz="1200" dirty="0">
                <a:solidFill>
                  <a:srgbClr val="7030A0"/>
                </a:solidFill>
                <a:latin typeface="Comic Sans MS" panose="030F0902030302020204" pitchFamily="66" charset="0"/>
              </a:rPr>
              <a:t>brain (cerebellum, hippocampus); glucose homeostasis, startle response</a:t>
            </a:r>
          </a:p>
        </p:txBody>
      </p:sp>
      <p:sp>
        <p:nvSpPr>
          <p:cNvPr id="9" name="TextBox 8">
            <a:extLst>
              <a:ext uri="{FF2B5EF4-FFF2-40B4-BE49-F238E27FC236}">
                <a16:creationId xmlns:a16="http://schemas.microsoft.com/office/drawing/2014/main" id="{47C80C8A-8777-B446-BE44-92D64B6C7F76}"/>
              </a:ext>
            </a:extLst>
          </p:cNvPr>
          <p:cNvSpPr txBox="1"/>
          <p:nvPr/>
        </p:nvSpPr>
        <p:spPr>
          <a:xfrm>
            <a:off x="5843531" y="332881"/>
            <a:ext cx="3545085" cy="461665"/>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C2orf48</a:t>
            </a:r>
            <a:r>
              <a:rPr lang="en-US" sz="1200" dirty="0">
                <a:solidFill>
                  <a:srgbClr val="7030A0"/>
                </a:solidFill>
                <a:latin typeface="Comic Sans MS" panose="030F0902030302020204" pitchFamily="66" charset="0"/>
              </a:rPr>
              <a:t>: ncRNA</a:t>
            </a:r>
          </a:p>
          <a:p>
            <a:r>
              <a:rPr lang="en-US" sz="1200" b="1" dirty="0">
                <a:solidFill>
                  <a:srgbClr val="7030A0"/>
                </a:solidFill>
                <a:latin typeface="Comic Sans MS" panose="030F0902030302020204" pitchFamily="66" charset="0"/>
              </a:rPr>
              <a:t>SSBP3</a:t>
            </a:r>
            <a:r>
              <a:rPr lang="en-US" sz="1200" dirty="0">
                <a:solidFill>
                  <a:srgbClr val="7030A0"/>
                </a:solidFill>
                <a:latin typeface="Comic Sans MS" panose="030F0902030302020204" pitchFamily="66" charset="0"/>
              </a:rPr>
              <a:t>: transcription factor; collagen(?)</a:t>
            </a:r>
          </a:p>
        </p:txBody>
      </p:sp>
      <p:sp>
        <p:nvSpPr>
          <p:cNvPr id="11" name="TextBox 10">
            <a:extLst>
              <a:ext uri="{FF2B5EF4-FFF2-40B4-BE49-F238E27FC236}">
                <a16:creationId xmlns:a16="http://schemas.microsoft.com/office/drawing/2014/main" id="{716A21FA-F513-9B41-BA5D-1BA3178EF93E}"/>
              </a:ext>
            </a:extLst>
          </p:cNvPr>
          <p:cNvSpPr txBox="1"/>
          <p:nvPr/>
        </p:nvSpPr>
        <p:spPr>
          <a:xfrm>
            <a:off x="597697" y="2932126"/>
            <a:ext cx="4751201" cy="738664"/>
          </a:xfrm>
          <a:prstGeom prst="rect">
            <a:avLst/>
          </a:prstGeom>
          <a:noFill/>
        </p:spPr>
        <p:txBody>
          <a:bodyPr wrap="square" rtlCol="0">
            <a:spAutoFit/>
          </a:bodyPr>
          <a:lstStyle/>
          <a:p>
            <a:r>
              <a:rPr lang="en-US" sz="1400" b="1" dirty="0">
                <a:solidFill>
                  <a:srgbClr val="7030A0"/>
                </a:solidFill>
                <a:latin typeface="Comic Sans MS" panose="030F0902030302020204" pitchFamily="66" charset="0"/>
              </a:rPr>
              <a:t>KCNA4</a:t>
            </a:r>
            <a:r>
              <a:rPr lang="en-US" sz="1400" dirty="0">
                <a:solidFill>
                  <a:srgbClr val="7030A0"/>
                </a:solidFill>
                <a:latin typeface="Comic Sans MS" panose="030F0902030302020204" pitchFamily="66" charset="0"/>
              </a:rPr>
              <a:t>: Potassium channels</a:t>
            </a:r>
          </a:p>
          <a:p>
            <a:r>
              <a:rPr lang="en-US" sz="1400" b="1" dirty="0">
                <a:solidFill>
                  <a:srgbClr val="7030A0"/>
                </a:solidFill>
                <a:latin typeface="Comic Sans MS" panose="030F0902030302020204" pitchFamily="66" charset="0"/>
              </a:rPr>
              <a:t>RGS7</a:t>
            </a:r>
            <a:r>
              <a:rPr lang="en-US" sz="1400" dirty="0">
                <a:solidFill>
                  <a:srgbClr val="7030A0"/>
                </a:solidFill>
                <a:latin typeface="Comic Sans MS" panose="030F0902030302020204" pitchFamily="66" charset="0"/>
              </a:rPr>
              <a:t>: G-protein; K channels, signal transduction, </a:t>
            </a:r>
          </a:p>
          <a:p>
            <a:r>
              <a:rPr lang="en-US" sz="1400" b="1" dirty="0">
                <a:solidFill>
                  <a:srgbClr val="7030A0"/>
                </a:solidFill>
                <a:latin typeface="Comic Sans MS" panose="030F0902030302020204" pitchFamily="66" charset="0"/>
              </a:rPr>
              <a:t>TMEM106B</a:t>
            </a:r>
            <a:r>
              <a:rPr lang="en-US" sz="1400" dirty="0">
                <a:solidFill>
                  <a:srgbClr val="7030A0"/>
                </a:solidFill>
                <a:latin typeface="Comic Sans MS" panose="030F0902030302020204" pitchFamily="66" charset="0"/>
              </a:rPr>
              <a:t>: transmembrane; interacts with </a:t>
            </a:r>
            <a:r>
              <a:rPr lang="en-US" sz="1400" dirty="0" err="1">
                <a:solidFill>
                  <a:srgbClr val="7030A0"/>
                </a:solidFill>
                <a:latin typeface="Comic Sans MS" panose="030F0902030302020204" pitchFamily="66" charset="0"/>
              </a:rPr>
              <a:t>apoe</a:t>
            </a:r>
            <a:endParaRPr lang="en-US" sz="1400" dirty="0">
              <a:solidFill>
                <a:srgbClr val="7030A0"/>
              </a:solidFill>
              <a:latin typeface="Comic Sans MS" panose="030F0902030302020204" pitchFamily="66" charset="0"/>
            </a:endParaRPr>
          </a:p>
        </p:txBody>
      </p:sp>
      <p:sp>
        <p:nvSpPr>
          <p:cNvPr id="14" name="TextBox 13">
            <a:extLst>
              <a:ext uri="{FF2B5EF4-FFF2-40B4-BE49-F238E27FC236}">
                <a16:creationId xmlns:a16="http://schemas.microsoft.com/office/drawing/2014/main" id="{5C4D160A-C0B7-0046-9060-E196A5183159}"/>
              </a:ext>
            </a:extLst>
          </p:cNvPr>
          <p:cNvSpPr txBox="1"/>
          <p:nvPr/>
        </p:nvSpPr>
        <p:spPr>
          <a:xfrm>
            <a:off x="6847996" y="1019639"/>
            <a:ext cx="3960650" cy="646331"/>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RGMB</a:t>
            </a:r>
            <a:r>
              <a:rPr lang="en-US" sz="1200" dirty="0">
                <a:solidFill>
                  <a:srgbClr val="7030A0"/>
                </a:solidFill>
                <a:latin typeface="Comic Sans MS" panose="030F0902030302020204" pitchFamily="66" charset="0"/>
              </a:rPr>
              <a:t>: neuronal adhesion/development</a:t>
            </a:r>
          </a:p>
          <a:p>
            <a:r>
              <a:rPr lang="en-US" sz="1200" b="1" dirty="0">
                <a:solidFill>
                  <a:srgbClr val="7030A0"/>
                </a:solidFill>
                <a:latin typeface="Comic Sans MS" panose="030F0902030302020204" pitchFamily="66" charset="0"/>
              </a:rPr>
              <a:t>ANK1</a:t>
            </a:r>
            <a:r>
              <a:rPr lang="en-US" sz="1200" dirty="0">
                <a:solidFill>
                  <a:srgbClr val="7030A0"/>
                </a:solidFill>
                <a:latin typeface="Comic Sans MS" panose="030F0902030302020204" pitchFamily="66" charset="0"/>
              </a:rPr>
              <a:t>: cell motility/activation/proliferation</a:t>
            </a:r>
          </a:p>
          <a:p>
            <a:r>
              <a:rPr lang="en-US" sz="1200" b="1" dirty="0">
                <a:solidFill>
                  <a:srgbClr val="7030A0"/>
                </a:solidFill>
                <a:latin typeface="Comic Sans MS" panose="030F0902030302020204" pitchFamily="66" charset="0"/>
              </a:rPr>
              <a:t>SLC14A2</a:t>
            </a:r>
            <a:r>
              <a:rPr lang="en-US" sz="1200" dirty="0">
                <a:solidFill>
                  <a:srgbClr val="7030A0"/>
                </a:solidFill>
                <a:latin typeface="Comic Sans MS" panose="030F0902030302020204" pitchFamily="66" charset="0"/>
              </a:rPr>
              <a:t>: cell adhesion; glucose/urea TM-transport</a:t>
            </a:r>
          </a:p>
        </p:txBody>
      </p:sp>
      <p:sp>
        <p:nvSpPr>
          <p:cNvPr id="10" name="TextBox 9">
            <a:extLst>
              <a:ext uri="{FF2B5EF4-FFF2-40B4-BE49-F238E27FC236}">
                <a16:creationId xmlns:a16="http://schemas.microsoft.com/office/drawing/2014/main" id="{8F6A7A03-0029-D544-9856-135618FCB409}"/>
              </a:ext>
            </a:extLst>
          </p:cNvPr>
          <p:cNvSpPr txBox="1"/>
          <p:nvPr/>
        </p:nvSpPr>
        <p:spPr>
          <a:xfrm>
            <a:off x="800101" y="332881"/>
            <a:ext cx="3432098" cy="707886"/>
          </a:xfrm>
          <a:prstGeom prst="rect">
            <a:avLst/>
          </a:prstGeom>
          <a:noFill/>
        </p:spPr>
        <p:txBody>
          <a:bodyPr wrap="square" rtlCol="0">
            <a:spAutoFit/>
          </a:bodyPr>
          <a:lstStyle/>
          <a:p>
            <a:r>
              <a:rPr lang="en-US" sz="2000" dirty="0">
                <a:solidFill>
                  <a:srgbClr val="0070C0"/>
                </a:solidFill>
              </a:rPr>
              <a:t>Shared mapped genes between different phenotypes</a:t>
            </a:r>
          </a:p>
        </p:txBody>
      </p:sp>
      <p:sp>
        <p:nvSpPr>
          <p:cNvPr id="12" name="TextBox 11">
            <a:extLst>
              <a:ext uri="{FF2B5EF4-FFF2-40B4-BE49-F238E27FC236}">
                <a16:creationId xmlns:a16="http://schemas.microsoft.com/office/drawing/2014/main" id="{7E486DA0-EDAB-8247-8E43-E8F7B2E43EE2}"/>
              </a:ext>
            </a:extLst>
          </p:cNvPr>
          <p:cNvSpPr txBox="1"/>
          <p:nvPr/>
        </p:nvSpPr>
        <p:spPr>
          <a:xfrm>
            <a:off x="8191815" y="5675498"/>
            <a:ext cx="2843330" cy="475920"/>
          </a:xfrm>
          <a:prstGeom prst="rect">
            <a:avLst/>
          </a:prstGeom>
          <a:noFill/>
        </p:spPr>
        <p:txBody>
          <a:bodyPr wrap="square" rtlCol="0">
            <a:spAutoFit/>
          </a:bodyPr>
          <a:lstStyle/>
          <a:p>
            <a:r>
              <a:rPr lang="en-US" sz="1200" b="1" dirty="0">
                <a:solidFill>
                  <a:srgbClr val="7030A0"/>
                </a:solidFill>
                <a:latin typeface="Comic Sans MS" panose="030F0902030302020204" pitchFamily="66" charset="0"/>
              </a:rPr>
              <a:t>DLC1</a:t>
            </a:r>
            <a:r>
              <a:rPr lang="en-US" sz="1200" dirty="0">
                <a:solidFill>
                  <a:srgbClr val="7030A0"/>
                </a:solidFill>
                <a:latin typeface="Comic Sans MS" panose="030F0902030302020204" pitchFamily="66" charset="0"/>
              </a:rPr>
              <a:t>: cytoskeletal reorganization; tumor </a:t>
            </a:r>
            <a:r>
              <a:rPr lang="en-US" sz="1200" dirty="0" err="1">
                <a:solidFill>
                  <a:srgbClr val="7030A0"/>
                </a:solidFill>
                <a:latin typeface="Comic Sans MS" panose="030F0902030302020204" pitchFamily="66" charset="0"/>
              </a:rPr>
              <a:t>supressor</a:t>
            </a:r>
            <a:endParaRPr lang="en-US" sz="1200" dirty="0">
              <a:solidFill>
                <a:srgbClr val="7030A0"/>
              </a:solidFill>
              <a:latin typeface="Comic Sans MS" panose="030F0902030302020204" pitchFamily="66" charset="0"/>
            </a:endParaRPr>
          </a:p>
        </p:txBody>
      </p:sp>
    </p:spTree>
    <p:extLst>
      <p:ext uri="{BB962C8B-B14F-4D97-AF65-F5344CB8AC3E}">
        <p14:creationId xmlns:p14="http://schemas.microsoft.com/office/powerpoint/2010/main" val="278738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61C15E-8BCD-E74D-AD5A-12573F100ED2}"/>
              </a:ext>
            </a:extLst>
          </p:cNvPr>
          <p:cNvPicPr>
            <a:picLocks noChangeAspect="1"/>
          </p:cNvPicPr>
          <p:nvPr/>
        </p:nvPicPr>
        <p:blipFill rotWithShape="1">
          <a:blip r:embed="rId3"/>
          <a:srcRect b="48182"/>
          <a:stretch/>
        </p:blipFill>
        <p:spPr>
          <a:xfrm>
            <a:off x="696190" y="0"/>
            <a:ext cx="11495810" cy="7708955"/>
          </a:xfrm>
          <a:prstGeom prst="rect">
            <a:avLst/>
          </a:prstGeom>
        </p:spPr>
      </p:pic>
      <p:sp>
        <p:nvSpPr>
          <p:cNvPr id="4" name="TextBox 3">
            <a:extLst>
              <a:ext uri="{FF2B5EF4-FFF2-40B4-BE49-F238E27FC236}">
                <a16:creationId xmlns:a16="http://schemas.microsoft.com/office/drawing/2014/main" id="{F4E0AD79-0E1E-7D49-8079-4B4EDF30342B}"/>
              </a:ext>
            </a:extLst>
          </p:cNvPr>
          <p:cNvSpPr txBox="1"/>
          <p:nvPr/>
        </p:nvSpPr>
        <p:spPr>
          <a:xfrm>
            <a:off x="800101" y="332881"/>
            <a:ext cx="3432098" cy="707886"/>
          </a:xfrm>
          <a:prstGeom prst="rect">
            <a:avLst/>
          </a:prstGeom>
          <a:noFill/>
        </p:spPr>
        <p:txBody>
          <a:bodyPr wrap="square" rtlCol="0">
            <a:spAutoFit/>
          </a:bodyPr>
          <a:lstStyle/>
          <a:p>
            <a:r>
              <a:rPr lang="en-US" sz="2000" dirty="0">
                <a:solidFill>
                  <a:srgbClr val="0070C0"/>
                </a:solidFill>
              </a:rPr>
              <a:t>Shared mapped genes between different phenotypes</a:t>
            </a:r>
          </a:p>
        </p:txBody>
      </p:sp>
    </p:spTree>
    <p:extLst>
      <p:ext uri="{BB962C8B-B14F-4D97-AF65-F5344CB8AC3E}">
        <p14:creationId xmlns:p14="http://schemas.microsoft.com/office/powerpoint/2010/main" val="3960854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025161-A64A-BF4A-8FBD-60A6449C2BD7}"/>
              </a:ext>
            </a:extLst>
          </p:cNvPr>
          <p:cNvPicPr>
            <a:picLocks noChangeAspect="1"/>
          </p:cNvPicPr>
          <p:nvPr/>
        </p:nvPicPr>
        <p:blipFill>
          <a:blip r:embed="rId3"/>
          <a:stretch>
            <a:fillRect/>
          </a:stretch>
        </p:blipFill>
        <p:spPr>
          <a:xfrm>
            <a:off x="6255950" y="1784225"/>
            <a:ext cx="5817197" cy="4709159"/>
          </a:xfrm>
          <a:prstGeom prst="rect">
            <a:avLst/>
          </a:prstGeom>
        </p:spPr>
      </p:pic>
      <p:sp>
        <p:nvSpPr>
          <p:cNvPr id="7" name="Rectangle 6">
            <a:extLst>
              <a:ext uri="{FF2B5EF4-FFF2-40B4-BE49-F238E27FC236}">
                <a16:creationId xmlns:a16="http://schemas.microsoft.com/office/drawing/2014/main" id="{A63E274E-24AE-D54F-A78A-07D3EEE9B42E}"/>
              </a:ext>
            </a:extLst>
          </p:cNvPr>
          <p:cNvSpPr/>
          <p:nvPr/>
        </p:nvSpPr>
        <p:spPr>
          <a:xfrm>
            <a:off x="432390" y="496818"/>
            <a:ext cx="11759610" cy="892552"/>
          </a:xfrm>
          <a:prstGeom prst="rect">
            <a:avLst/>
          </a:prstGeom>
        </p:spPr>
        <p:txBody>
          <a:bodyPr wrap="square">
            <a:spAutoFit/>
          </a:bodyPr>
          <a:lstStyle/>
          <a:p>
            <a:pPr marL="342900" indent="-342900">
              <a:buFont typeface="Arial" panose="020B0604020202020204" pitchFamily="34" charset="0"/>
              <a:buChar char="•"/>
            </a:pPr>
            <a:r>
              <a:rPr lang="en-US" sz="2600" dirty="0"/>
              <a:t>Complex systems need to perform multiple tasks </a:t>
            </a:r>
          </a:p>
          <a:p>
            <a:pPr marL="342900" indent="-342900">
              <a:buFont typeface="Arial" panose="020B0604020202020204" pitchFamily="34" charset="0"/>
              <a:buChar char="•"/>
            </a:pPr>
            <a:r>
              <a:rPr lang="en-US" sz="2600" dirty="0"/>
              <a:t>No system can be optimized for all tasks at the same time, leading  to trade-offs. </a:t>
            </a:r>
          </a:p>
        </p:txBody>
      </p:sp>
      <p:sp>
        <p:nvSpPr>
          <p:cNvPr id="9" name="TextBox 8">
            <a:extLst>
              <a:ext uri="{FF2B5EF4-FFF2-40B4-BE49-F238E27FC236}">
                <a16:creationId xmlns:a16="http://schemas.microsoft.com/office/drawing/2014/main" id="{0DFCF27B-CFFE-8B4D-8B8C-862A34745A29}"/>
              </a:ext>
            </a:extLst>
          </p:cNvPr>
          <p:cNvSpPr txBox="1"/>
          <p:nvPr/>
        </p:nvSpPr>
        <p:spPr>
          <a:xfrm>
            <a:off x="437628" y="1814395"/>
            <a:ext cx="6317833" cy="1200329"/>
          </a:xfrm>
          <a:prstGeom prst="rect">
            <a:avLst/>
          </a:prstGeom>
          <a:noFill/>
        </p:spPr>
        <p:txBody>
          <a:bodyPr wrap="square" rtlCol="0">
            <a:spAutoFit/>
          </a:bodyPr>
          <a:lstStyle/>
          <a:p>
            <a:pPr algn="ctr"/>
            <a:r>
              <a:rPr lang="en-US" sz="2400" dirty="0">
                <a:solidFill>
                  <a:schemeClr val="accent1">
                    <a:lumMod val="75000"/>
                  </a:schemeClr>
                </a:solidFill>
              </a:rPr>
              <a:t>Apply the Pareto front concept to find the number of tasks and position of their respective archetypes</a:t>
            </a:r>
          </a:p>
        </p:txBody>
      </p:sp>
      <p:sp>
        <p:nvSpPr>
          <p:cNvPr id="6" name="TextBox 5">
            <a:extLst>
              <a:ext uri="{FF2B5EF4-FFF2-40B4-BE49-F238E27FC236}">
                <a16:creationId xmlns:a16="http://schemas.microsoft.com/office/drawing/2014/main" id="{B6979DC6-EB4A-1540-892D-2461BDF3BB57}"/>
              </a:ext>
            </a:extLst>
          </p:cNvPr>
          <p:cNvSpPr txBox="1"/>
          <p:nvPr/>
        </p:nvSpPr>
        <p:spPr>
          <a:xfrm>
            <a:off x="602511" y="3558561"/>
            <a:ext cx="5988069" cy="830997"/>
          </a:xfrm>
          <a:prstGeom prst="rect">
            <a:avLst/>
          </a:prstGeom>
          <a:noFill/>
        </p:spPr>
        <p:txBody>
          <a:bodyPr wrap="square" rtlCol="0">
            <a:spAutoFit/>
          </a:bodyPr>
          <a:lstStyle/>
          <a:p>
            <a:pPr algn="ctr"/>
            <a:r>
              <a:rPr lang="en-US" sz="2400" dirty="0">
                <a:solidFill>
                  <a:schemeClr val="accent1">
                    <a:lumMod val="75000"/>
                  </a:schemeClr>
                </a:solidFill>
              </a:rPr>
              <a:t>Classify individuals based on their ability to perform each of the tasks</a:t>
            </a:r>
          </a:p>
        </p:txBody>
      </p:sp>
      <p:sp>
        <p:nvSpPr>
          <p:cNvPr id="2" name="Down Arrow 1">
            <a:extLst>
              <a:ext uri="{FF2B5EF4-FFF2-40B4-BE49-F238E27FC236}">
                <a16:creationId xmlns:a16="http://schemas.microsoft.com/office/drawing/2014/main" id="{821D95BA-F5AF-6843-BC9F-41D02C68883B}"/>
              </a:ext>
            </a:extLst>
          </p:cNvPr>
          <p:cNvSpPr/>
          <p:nvPr/>
        </p:nvSpPr>
        <p:spPr>
          <a:xfrm>
            <a:off x="3076233" y="1389370"/>
            <a:ext cx="483079" cy="4250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23105C85-D97C-934B-8CE0-729AD05D681B}"/>
              </a:ext>
            </a:extLst>
          </p:cNvPr>
          <p:cNvSpPr/>
          <p:nvPr/>
        </p:nvSpPr>
        <p:spPr>
          <a:xfrm>
            <a:off x="3088256" y="3106412"/>
            <a:ext cx="483079" cy="4250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390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55D378-7D33-6146-99A5-843363EF1761}"/>
              </a:ext>
            </a:extLst>
          </p:cNvPr>
          <p:cNvSpPr txBox="1"/>
          <p:nvPr/>
        </p:nvSpPr>
        <p:spPr>
          <a:xfrm>
            <a:off x="1256913" y="393315"/>
            <a:ext cx="2015295" cy="523220"/>
          </a:xfrm>
          <a:prstGeom prst="rect">
            <a:avLst/>
          </a:prstGeom>
          <a:noFill/>
        </p:spPr>
        <p:txBody>
          <a:bodyPr wrap="none" rtlCol="0">
            <a:spAutoFit/>
          </a:bodyPr>
          <a:lstStyle/>
          <a:p>
            <a:r>
              <a:rPr lang="en-US" sz="2800" dirty="0"/>
              <a:t>Conclusions:</a:t>
            </a:r>
          </a:p>
        </p:txBody>
      </p:sp>
      <p:sp>
        <p:nvSpPr>
          <p:cNvPr id="3" name="TextBox 2">
            <a:extLst>
              <a:ext uri="{FF2B5EF4-FFF2-40B4-BE49-F238E27FC236}">
                <a16:creationId xmlns:a16="http://schemas.microsoft.com/office/drawing/2014/main" id="{B417CCF7-93DA-2C46-97AA-E9E55FDA0E89}"/>
              </a:ext>
            </a:extLst>
          </p:cNvPr>
          <p:cNvSpPr txBox="1"/>
          <p:nvPr/>
        </p:nvSpPr>
        <p:spPr>
          <a:xfrm>
            <a:off x="1256913" y="1014399"/>
            <a:ext cx="10734196" cy="50210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Archetype analysis allowed stratifying patients into three classes instead of two</a:t>
            </a:r>
          </a:p>
          <a:p>
            <a:pPr marL="285750" indent="-285750">
              <a:lnSpc>
                <a:spcPct val="150000"/>
              </a:lnSpc>
              <a:buFont typeface="Arial" panose="020B0604020202020204" pitchFamily="34" charset="0"/>
              <a:buChar char="•"/>
            </a:pPr>
            <a:r>
              <a:rPr lang="en-US" sz="2400" dirty="0"/>
              <a:t>While archetype 1 and 3 largely correspond to subtype A and B, respectively, archetype 2 is more mixed, including more ”other” (MCI) cases</a:t>
            </a:r>
          </a:p>
          <a:p>
            <a:pPr marL="285750" indent="-285750">
              <a:lnSpc>
                <a:spcPct val="150000"/>
              </a:lnSpc>
              <a:buFont typeface="Arial" panose="020B0604020202020204" pitchFamily="34" charset="0"/>
              <a:buChar char="•"/>
            </a:pPr>
            <a:r>
              <a:rPr lang="en-US" sz="2400" dirty="0"/>
              <a:t>Archetypes overlap with clinical phenotypes in their mapped genes more than subtypes do</a:t>
            </a:r>
          </a:p>
          <a:p>
            <a:pPr marL="285750" indent="-285750">
              <a:lnSpc>
                <a:spcPct val="150000"/>
              </a:lnSpc>
              <a:buFont typeface="Arial" panose="020B0604020202020204" pitchFamily="34" charset="0"/>
              <a:buChar char="•"/>
            </a:pPr>
            <a:r>
              <a:rPr lang="en-US" sz="2400" dirty="0"/>
              <a:t>Archetype 3 overlaps with the submodules more than subtype B does</a:t>
            </a:r>
          </a:p>
          <a:p>
            <a:pPr marL="285750" indent="-285750">
              <a:lnSpc>
                <a:spcPct val="150000"/>
              </a:lnSpc>
              <a:buFont typeface="Arial" panose="020B0604020202020204" pitchFamily="34" charset="0"/>
              <a:buChar char="•"/>
            </a:pPr>
            <a:r>
              <a:rPr lang="en-US" sz="2400" dirty="0"/>
              <a:t>New genes to consider for the mice models? Possibly related to metabolism and liver function</a:t>
            </a:r>
          </a:p>
          <a:p>
            <a:pPr marL="285750" indent="-285750">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3828810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7B5708-720A-8B45-A800-65A7B7F8D9E5}"/>
              </a:ext>
            </a:extLst>
          </p:cNvPr>
          <p:cNvSpPr/>
          <p:nvPr/>
        </p:nvSpPr>
        <p:spPr>
          <a:xfrm>
            <a:off x="441960" y="814889"/>
            <a:ext cx="11033760" cy="4985980"/>
          </a:xfrm>
          <a:prstGeom prst="rect">
            <a:avLst/>
          </a:prstGeom>
        </p:spPr>
        <p:txBody>
          <a:bodyPr wrap="square">
            <a:spAutoFit/>
          </a:bodyPr>
          <a:lstStyle/>
          <a:p>
            <a:pPr marL="304800" indent="-304800">
              <a:spcBef>
                <a:spcPts val="600"/>
              </a:spcBef>
              <a:spcAft>
                <a:spcPts val="600"/>
              </a:spcAft>
            </a:pPr>
            <a:r>
              <a:rPr lang="en-US" sz="2400" dirty="0"/>
              <a:t>Hart, Y., </a:t>
            </a:r>
            <a:r>
              <a:rPr lang="en-US" sz="2400" dirty="0" err="1"/>
              <a:t>Sheftel</a:t>
            </a:r>
            <a:r>
              <a:rPr lang="en-US" sz="2400" dirty="0"/>
              <a:t>, H., </a:t>
            </a:r>
            <a:r>
              <a:rPr lang="en-US" sz="2400" dirty="0" err="1"/>
              <a:t>Hausser</a:t>
            </a:r>
            <a:r>
              <a:rPr lang="en-US" sz="2400" dirty="0"/>
              <a:t>, J., </a:t>
            </a:r>
            <a:r>
              <a:rPr lang="en-US" sz="2400" dirty="0" err="1"/>
              <a:t>Szekely</a:t>
            </a:r>
            <a:r>
              <a:rPr lang="en-US" sz="2400" dirty="0"/>
              <a:t>, P., Ben-Moshe, N. B., </a:t>
            </a:r>
            <a:r>
              <a:rPr lang="en-US" sz="2400" dirty="0" err="1"/>
              <a:t>Korem</a:t>
            </a:r>
            <a:r>
              <a:rPr lang="en-US" sz="2400" dirty="0"/>
              <a:t>, Y., … Alon, U. (2015). Inferring biological tasks using Pareto analysis of high-dimensional data. </a:t>
            </a:r>
            <a:r>
              <a:rPr lang="en-US" sz="2400" i="1" dirty="0"/>
              <a:t>Nature Methods</a:t>
            </a:r>
            <a:r>
              <a:rPr lang="en-US" sz="2400" dirty="0"/>
              <a:t>, </a:t>
            </a:r>
            <a:r>
              <a:rPr lang="en-US" sz="2400" i="1" dirty="0"/>
              <a:t>12</a:t>
            </a:r>
            <a:r>
              <a:rPr lang="en-US" sz="2400" dirty="0"/>
              <a:t>(3), 233–235. https://</a:t>
            </a:r>
            <a:r>
              <a:rPr lang="en-US" sz="2400" dirty="0" err="1"/>
              <a:t>doi.org</a:t>
            </a:r>
            <a:r>
              <a:rPr lang="en-US" sz="2400" dirty="0"/>
              <a:t>/10.1038/nmeth.3254</a:t>
            </a:r>
          </a:p>
          <a:p>
            <a:pPr marL="304800" indent="-304800">
              <a:spcBef>
                <a:spcPts val="600"/>
              </a:spcBef>
              <a:spcAft>
                <a:spcPts val="600"/>
              </a:spcAft>
            </a:pPr>
            <a:r>
              <a:rPr lang="en-US" sz="2400" dirty="0" err="1"/>
              <a:t>Shoval</a:t>
            </a:r>
            <a:r>
              <a:rPr lang="en-US" sz="2400" dirty="0"/>
              <a:t>, O., </a:t>
            </a:r>
            <a:r>
              <a:rPr lang="en-US" sz="2400" dirty="0" err="1"/>
              <a:t>Sheftel</a:t>
            </a:r>
            <a:r>
              <a:rPr lang="en-US" sz="2400" dirty="0"/>
              <a:t>, H., Shinar, G., Hart, Y., </a:t>
            </a:r>
            <a:r>
              <a:rPr lang="en-US" sz="2400" dirty="0" err="1"/>
              <a:t>Ramote</a:t>
            </a:r>
            <a:r>
              <a:rPr lang="en-US" sz="2400" dirty="0"/>
              <a:t>, O., Mayo, A., … Alon, U. (2012). Evolutionary Trade-Offs, Pareto Optimality, and the Geometry of Phenotype Space. </a:t>
            </a:r>
            <a:r>
              <a:rPr lang="en-US" sz="2400" i="1" dirty="0"/>
              <a:t>Science</a:t>
            </a:r>
            <a:r>
              <a:rPr lang="en-US" sz="2400" dirty="0"/>
              <a:t>, </a:t>
            </a:r>
            <a:r>
              <a:rPr lang="en-US" sz="2400" i="1" dirty="0"/>
              <a:t>336</a:t>
            </a:r>
            <a:r>
              <a:rPr lang="en-US" sz="2400" dirty="0"/>
              <a:t>(6085), 1157 LP-1160. https://</a:t>
            </a:r>
            <a:r>
              <a:rPr lang="en-US" sz="2400" dirty="0" err="1"/>
              <a:t>doi.org</a:t>
            </a:r>
            <a:r>
              <a:rPr lang="en-US" sz="2400" dirty="0"/>
              <a:t>/10.1126/science.1217405</a:t>
            </a:r>
          </a:p>
          <a:p>
            <a:pPr marL="304800" indent="-304800">
              <a:spcBef>
                <a:spcPts val="600"/>
              </a:spcBef>
              <a:spcAft>
                <a:spcPts val="600"/>
              </a:spcAft>
            </a:pPr>
            <a:r>
              <a:rPr lang="en-US" sz="2400" dirty="0" err="1"/>
              <a:t>Korem</a:t>
            </a:r>
            <a:r>
              <a:rPr lang="en-US" sz="2400" dirty="0"/>
              <a:t>, Y., </a:t>
            </a:r>
            <a:r>
              <a:rPr lang="en-US" sz="2400" dirty="0" err="1"/>
              <a:t>Szekely</a:t>
            </a:r>
            <a:r>
              <a:rPr lang="en-US" sz="2400" dirty="0"/>
              <a:t>, P., Hart, Y., </a:t>
            </a:r>
            <a:r>
              <a:rPr lang="en-US" sz="2400" dirty="0" err="1"/>
              <a:t>Sheftel</a:t>
            </a:r>
            <a:r>
              <a:rPr lang="en-US" sz="2400" dirty="0"/>
              <a:t>, H., </a:t>
            </a:r>
            <a:r>
              <a:rPr lang="en-US" sz="2400" dirty="0" err="1"/>
              <a:t>Hausser</a:t>
            </a:r>
            <a:r>
              <a:rPr lang="en-US" sz="2400" dirty="0"/>
              <a:t>, J., Mayo, A., … Alon, U. (2015). Geometry of the Gene Expression Space of Individual Cells. </a:t>
            </a:r>
            <a:r>
              <a:rPr lang="en-US" sz="2400" i="1" dirty="0"/>
              <a:t>PLOS Computational Biology</a:t>
            </a:r>
            <a:r>
              <a:rPr lang="en-US" sz="2400" dirty="0"/>
              <a:t>, </a:t>
            </a:r>
            <a:r>
              <a:rPr lang="en-US" sz="2400" i="1" dirty="0"/>
              <a:t>11</a:t>
            </a:r>
            <a:r>
              <a:rPr lang="en-US" sz="2400" dirty="0"/>
              <a:t>(7), e1004224. https://</a:t>
            </a:r>
            <a:r>
              <a:rPr lang="en-US" sz="2400" dirty="0" err="1"/>
              <a:t>doi.org</a:t>
            </a:r>
            <a:r>
              <a:rPr lang="en-US" sz="2400" dirty="0"/>
              <a:t>/10.1371/journal.pcbi.1004224</a:t>
            </a:r>
          </a:p>
          <a:p>
            <a:pPr marL="304800" indent="-304800">
              <a:spcBef>
                <a:spcPts val="600"/>
              </a:spcBef>
              <a:spcAft>
                <a:spcPts val="600"/>
              </a:spcAft>
            </a:pPr>
            <a:r>
              <a:rPr lang="en-US" sz="2400" dirty="0" err="1"/>
              <a:t>Sheftel</a:t>
            </a:r>
            <a:r>
              <a:rPr lang="en-US" sz="2400" dirty="0"/>
              <a:t>, H., </a:t>
            </a:r>
            <a:r>
              <a:rPr lang="en-US" sz="2400" dirty="0" err="1"/>
              <a:t>Shoval</a:t>
            </a:r>
            <a:r>
              <a:rPr lang="en-US" sz="2400" dirty="0"/>
              <a:t>, O., Mayo, A., &amp; Alon, U. (2013). The geometry of the Pareto front in biological phenotype space. </a:t>
            </a:r>
            <a:r>
              <a:rPr lang="en-US" sz="2400" i="1" dirty="0"/>
              <a:t>Ecology and Evolution</a:t>
            </a:r>
            <a:r>
              <a:rPr lang="en-US" sz="2400" dirty="0"/>
              <a:t>, </a:t>
            </a:r>
            <a:r>
              <a:rPr lang="en-US" sz="2400" i="1" dirty="0"/>
              <a:t>3</a:t>
            </a:r>
            <a:r>
              <a:rPr lang="en-US" sz="2400" dirty="0"/>
              <a:t>(6), 1471–1483. https://</a:t>
            </a:r>
            <a:r>
              <a:rPr lang="en-US" sz="2400" dirty="0" err="1"/>
              <a:t>doi.org</a:t>
            </a:r>
            <a:r>
              <a:rPr lang="en-US" sz="2400" dirty="0"/>
              <a:t>/10.1002/ece3.528</a:t>
            </a:r>
            <a:endParaRPr lang="en-US" sz="2400" dirty="0">
              <a:effectLst/>
            </a:endParaRPr>
          </a:p>
        </p:txBody>
      </p:sp>
    </p:spTree>
    <p:extLst>
      <p:ext uri="{BB962C8B-B14F-4D97-AF65-F5344CB8AC3E}">
        <p14:creationId xmlns:p14="http://schemas.microsoft.com/office/powerpoint/2010/main" val="3089802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96E4E-44FF-5346-B4FE-B39AB8EBAD45}"/>
              </a:ext>
            </a:extLst>
          </p:cNvPr>
          <p:cNvPicPr>
            <a:picLocks noChangeAspect="1"/>
          </p:cNvPicPr>
          <p:nvPr/>
        </p:nvPicPr>
        <p:blipFill>
          <a:blip r:embed="rId3"/>
          <a:stretch>
            <a:fillRect/>
          </a:stretch>
        </p:blipFill>
        <p:spPr>
          <a:xfrm>
            <a:off x="658414" y="415635"/>
            <a:ext cx="9441550" cy="4951057"/>
          </a:xfrm>
          <a:prstGeom prst="rect">
            <a:avLst/>
          </a:prstGeom>
        </p:spPr>
      </p:pic>
    </p:spTree>
    <p:extLst>
      <p:ext uri="{BB962C8B-B14F-4D97-AF65-F5344CB8AC3E}">
        <p14:creationId xmlns:p14="http://schemas.microsoft.com/office/powerpoint/2010/main" val="43855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3E274E-24AE-D54F-A78A-07D3EEE9B42E}"/>
              </a:ext>
            </a:extLst>
          </p:cNvPr>
          <p:cNvSpPr/>
          <p:nvPr/>
        </p:nvSpPr>
        <p:spPr>
          <a:xfrm>
            <a:off x="432390" y="496818"/>
            <a:ext cx="11759610" cy="892552"/>
          </a:xfrm>
          <a:prstGeom prst="rect">
            <a:avLst/>
          </a:prstGeom>
        </p:spPr>
        <p:txBody>
          <a:bodyPr wrap="square">
            <a:spAutoFit/>
          </a:bodyPr>
          <a:lstStyle/>
          <a:p>
            <a:pPr marL="342900" indent="-342900">
              <a:buFont typeface="Arial" panose="020B0604020202020204" pitchFamily="34" charset="0"/>
              <a:buChar char="•"/>
            </a:pPr>
            <a:r>
              <a:rPr lang="en-US" sz="2600" dirty="0"/>
              <a:t>Complex systems need to perform multiple tasks </a:t>
            </a:r>
          </a:p>
          <a:p>
            <a:pPr marL="342900" indent="-342900">
              <a:buFont typeface="Arial" panose="020B0604020202020204" pitchFamily="34" charset="0"/>
              <a:buChar char="•"/>
            </a:pPr>
            <a:r>
              <a:rPr lang="en-US" sz="2600" dirty="0"/>
              <a:t>No system can be optimized for all tasks at the same time, leading  to trade-offs. </a:t>
            </a:r>
          </a:p>
        </p:txBody>
      </p:sp>
      <p:sp>
        <p:nvSpPr>
          <p:cNvPr id="2" name="Rectangle 1">
            <a:extLst>
              <a:ext uri="{FF2B5EF4-FFF2-40B4-BE49-F238E27FC236}">
                <a16:creationId xmlns:a16="http://schemas.microsoft.com/office/drawing/2014/main" id="{97FC67F6-689F-EE48-AF8C-4B23C240D618}"/>
              </a:ext>
            </a:extLst>
          </p:cNvPr>
          <p:cNvSpPr/>
          <p:nvPr/>
        </p:nvSpPr>
        <p:spPr>
          <a:xfrm>
            <a:off x="766218" y="1508987"/>
            <a:ext cx="5067653" cy="2339102"/>
          </a:xfrm>
          <a:prstGeom prst="rect">
            <a:avLst/>
          </a:prstGeom>
        </p:spPr>
        <p:txBody>
          <a:bodyPr wrap="square">
            <a:spAutoFit/>
          </a:bodyPr>
          <a:lstStyle/>
          <a:p>
            <a:r>
              <a:rPr lang="en-US" sz="2400" dirty="0"/>
              <a:t>The fitness function is a linear combination of the ability of a given phenotype </a:t>
            </a:r>
            <a:r>
              <a:rPr lang="en-US" sz="2400" i="1" dirty="0"/>
              <a:t>v</a:t>
            </a:r>
            <a:r>
              <a:rPr lang="en-US" sz="2400" dirty="0"/>
              <a:t> to perform each task</a:t>
            </a:r>
          </a:p>
          <a:p>
            <a:endParaRPr lang="en-US" sz="2400" dirty="0"/>
          </a:p>
          <a:p>
            <a:r>
              <a:rPr lang="en-US" sz="2400" dirty="0"/>
              <a:t> </a:t>
            </a:r>
            <a:r>
              <a:rPr lang="en-US" sz="3200" i="1" dirty="0"/>
              <a:t>F</a:t>
            </a:r>
            <a:r>
              <a:rPr lang="en-US" sz="3200" dirty="0"/>
              <a:t>(</a:t>
            </a:r>
            <a:r>
              <a:rPr lang="en-US" sz="3200" i="1" dirty="0"/>
              <a:t>v</a:t>
            </a:r>
            <a:r>
              <a:rPr lang="en-US" sz="3200" dirty="0"/>
              <a:t>) = </a:t>
            </a:r>
            <a:r>
              <a:rPr lang="en-US" sz="3200" i="1" dirty="0" err="1"/>
              <a:t>f</a:t>
            </a:r>
            <a:r>
              <a:rPr lang="en-US" sz="3200" i="1" baseline="-25000" dirty="0" err="1"/>
              <a:t>h</a:t>
            </a:r>
            <a:r>
              <a:rPr lang="en-US" sz="3200" dirty="0"/>
              <a:t>(</a:t>
            </a:r>
            <a:r>
              <a:rPr lang="en-US" sz="3200" i="1" dirty="0"/>
              <a:t>p</a:t>
            </a:r>
            <a:r>
              <a:rPr lang="en-US" sz="3200" baseline="-25000" dirty="0"/>
              <a:t>1</a:t>
            </a:r>
            <a:r>
              <a:rPr lang="en-US" sz="3200" dirty="0"/>
              <a:t>(</a:t>
            </a:r>
            <a:r>
              <a:rPr lang="en-US" sz="3200" i="1" dirty="0"/>
              <a:t>v</a:t>
            </a:r>
            <a:r>
              <a:rPr lang="en-US" sz="3200" dirty="0"/>
              <a:t>), </a:t>
            </a:r>
            <a:r>
              <a:rPr lang="en-US" sz="3200" i="1" dirty="0"/>
              <a:t>p</a:t>
            </a:r>
            <a:r>
              <a:rPr lang="en-US" sz="3200" baseline="-25000" dirty="0"/>
              <a:t>2</a:t>
            </a:r>
            <a:r>
              <a:rPr lang="en-US" sz="3200" dirty="0"/>
              <a:t>(</a:t>
            </a:r>
            <a:r>
              <a:rPr lang="en-US" sz="3200" i="1" dirty="0"/>
              <a:t>v</a:t>
            </a:r>
            <a:r>
              <a:rPr lang="en-US" sz="3200" dirty="0"/>
              <a:t>), …, </a:t>
            </a:r>
            <a:r>
              <a:rPr lang="en-US" sz="3200" i="1" dirty="0" err="1"/>
              <a:t>p</a:t>
            </a:r>
            <a:r>
              <a:rPr lang="en-US" sz="3200" i="1" baseline="-25000" dirty="0" err="1"/>
              <a:t>k</a:t>
            </a:r>
            <a:r>
              <a:rPr lang="en-US" sz="3200" dirty="0"/>
              <a:t>(</a:t>
            </a:r>
            <a:r>
              <a:rPr lang="en-US" sz="3200" i="1" dirty="0"/>
              <a:t>v</a:t>
            </a:r>
            <a:r>
              <a:rPr lang="en-US" sz="3200" dirty="0"/>
              <a:t>)) </a:t>
            </a:r>
            <a:r>
              <a:rPr lang="en-US" dirty="0"/>
              <a:t>(Arnold 1983)</a:t>
            </a:r>
          </a:p>
        </p:txBody>
      </p:sp>
      <p:sp>
        <p:nvSpPr>
          <p:cNvPr id="3" name="TextBox 2">
            <a:extLst>
              <a:ext uri="{FF2B5EF4-FFF2-40B4-BE49-F238E27FC236}">
                <a16:creationId xmlns:a16="http://schemas.microsoft.com/office/drawing/2014/main" id="{121074F6-93F1-EB46-80FB-C0B45A89140E}"/>
              </a:ext>
            </a:extLst>
          </p:cNvPr>
          <p:cNvSpPr txBox="1"/>
          <p:nvPr/>
        </p:nvSpPr>
        <p:spPr>
          <a:xfrm>
            <a:off x="766219" y="4028363"/>
            <a:ext cx="5416867"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performance of each task is weighted by how important it is for a particular niche</a:t>
            </a:r>
          </a:p>
          <a:p>
            <a:pPr marL="342900" indent="-342900">
              <a:buFont typeface="Arial" panose="020B0604020202020204" pitchFamily="34" charset="0"/>
              <a:buChar char="•"/>
            </a:pPr>
            <a:r>
              <a:rPr lang="en-US" sz="2000" dirty="0"/>
              <a:t>The Pareto front is the set of best compromises</a:t>
            </a:r>
          </a:p>
          <a:p>
            <a:pPr marL="342900" indent="-342900">
              <a:buFont typeface="Arial" panose="020B0604020202020204" pitchFamily="34" charset="0"/>
              <a:buChar char="•"/>
            </a:pPr>
            <a:r>
              <a:rPr lang="en-US" sz="2000" dirty="0"/>
              <a:t>Each point along the Pareto front is a niche</a:t>
            </a:r>
          </a:p>
          <a:p>
            <a:pPr marL="342900" indent="-342900">
              <a:buFont typeface="Arial" panose="020B0604020202020204" pitchFamily="34" charset="0"/>
              <a:buChar char="•"/>
            </a:pPr>
            <a:r>
              <a:rPr lang="en-US" sz="2000" dirty="0"/>
              <a:t>Phenotypes off the front are outperformed and eliminated</a:t>
            </a:r>
          </a:p>
        </p:txBody>
      </p:sp>
      <p:pic>
        <p:nvPicPr>
          <p:cNvPr id="8" name="Picture 7">
            <a:extLst>
              <a:ext uri="{FF2B5EF4-FFF2-40B4-BE49-F238E27FC236}">
                <a16:creationId xmlns:a16="http://schemas.microsoft.com/office/drawing/2014/main" id="{BA0AB473-5450-174F-80F3-589D37665757}"/>
              </a:ext>
            </a:extLst>
          </p:cNvPr>
          <p:cNvPicPr>
            <a:picLocks noChangeAspect="1"/>
          </p:cNvPicPr>
          <p:nvPr/>
        </p:nvPicPr>
        <p:blipFill>
          <a:blip r:embed="rId3"/>
          <a:stretch>
            <a:fillRect/>
          </a:stretch>
        </p:blipFill>
        <p:spPr>
          <a:xfrm>
            <a:off x="6183086" y="1482485"/>
            <a:ext cx="5817197" cy="4709159"/>
          </a:xfrm>
          <a:prstGeom prst="rect">
            <a:avLst/>
          </a:prstGeom>
        </p:spPr>
      </p:pic>
    </p:spTree>
    <p:extLst>
      <p:ext uri="{BB962C8B-B14F-4D97-AF65-F5344CB8AC3E}">
        <p14:creationId xmlns:p14="http://schemas.microsoft.com/office/powerpoint/2010/main" val="151939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2A13D0-36CD-E74A-8358-D2CFA7192685}"/>
              </a:ext>
            </a:extLst>
          </p:cNvPr>
          <p:cNvPicPr>
            <a:picLocks noChangeAspect="1"/>
          </p:cNvPicPr>
          <p:nvPr/>
        </p:nvPicPr>
        <p:blipFill>
          <a:blip r:embed="rId3"/>
          <a:stretch>
            <a:fillRect/>
          </a:stretch>
        </p:blipFill>
        <p:spPr>
          <a:xfrm>
            <a:off x="620486" y="0"/>
            <a:ext cx="5783580" cy="6688836"/>
          </a:xfrm>
          <a:prstGeom prst="rect">
            <a:avLst/>
          </a:prstGeom>
        </p:spPr>
      </p:pic>
      <p:sp>
        <p:nvSpPr>
          <p:cNvPr id="4" name="Rectangle 3">
            <a:extLst>
              <a:ext uri="{FF2B5EF4-FFF2-40B4-BE49-F238E27FC236}">
                <a16:creationId xmlns:a16="http://schemas.microsoft.com/office/drawing/2014/main" id="{0E803215-0739-B146-B386-A4A011831B27}"/>
              </a:ext>
            </a:extLst>
          </p:cNvPr>
          <p:cNvSpPr/>
          <p:nvPr/>
        </p:nvSpPr>
        <p:spPr>
          <a:xfrm>
            <a:off x="5650101" y="3109746"/>
            <a:ext cx="5031754" cy="1318181"/>
          </a:xfrm>
          <a:prstGeom prst="rect">
            <a:avLst/>
          </a:prstGeom>
        </p:spPr>
        <p:txBody>
          <a:bodyPr wrap="square">
            <a:spAutoFit/>
          </a:bodyPr>
          <a:lstStyle/>
          <a:p>
            <a:pPr algn="r">
              <a:lnSpc>
                <a:spcPct val="150000"/>
              </a:lnSpc>
            </a:pPr>
            <a:r>
              <a:rPr lang="en-US" sz="2800" i="1" dirty="0"/>
              <a:t>F</a:t>
            </a:r>
            <a:r>
              <a:rPr lang="en-US" sz="2800" dirty="0"/>
              <a:t>(</a:t>
            </a:r>
            <a:r>
              <a:rPr lang="en-US" sz="2800" i="1" dirty="0"/>
              <a:t>v</a:t>
            </a:r>
            <a:r>
              <a:rPr lang="en-US" sz="2800" dirty="0"/>
              <a:t>) = </a:t>
            </a:r>
            <a:r>
              <a:rPr lang="en-US" sz="2800" i="1" dirty="0" err="1"/>
              <a:t>f</a:t>
            </a:r>
            <a:r>
              <a:rPr lang="en-US" sz="2800" i="1" baseline="-25000" dirty="0" err="1"/>
              <a:t>h</a:t>
            </a:r>
            <a:r>
              <a:rPr lang="en-US" sz="2800" dirty="0"/>
              <a:t>(</a:t>
            </a:r>
            <a:r>
              <a:rPr lang="en-US" sz="2800" i="1" dirty="0"/>
              <a:t>p</a:t>
            </a:r>
            <a:r>
              <a:rPr lang="en-US" sz="2800" baseline="-25000" dirty="0"/>
              <a:t>1</a:t>
            </a:r>
            <a:r>
              <a:rPr lang="en-US" sz="2800" dirty="0"/>
              <a:t>(</a:t>
            </a:r>
            <a:r>
              <a:rPr lang="en-US" sz="2800" i="1" dirty="0"/>
              <a:t>v</a:t>
            </a:r>
            <a:r>
              <a:rPr lang="en-US" sz="2800" dirty="0"/>
              <a:t>), </a:t>
            </a:r>
            <a:r>
              <a:rPr lang="en-US" sz="2800" i="1" dirty="0"/>
              <a:t>p</a:t>
            </a:r>
            <a:r>
              <a:rPr lang="en-US" sz="2800" baseline="-25000" dirty="0"/>
              <a:t>2</a:t>
            </a:r>
            <a:r>
              <a:rPr lang="en-US" sz="2800" dirty="0"/>
              <a:t>(</a:t>
            </a:r>
            <a:r>
              <a:rPr lang="en-US" sz="2800" i="1" dirty="0"/>
              <a:t>v</a:t>
            </a:r>
            <a:r>
              <a:rPr lang="en-US" sz="2800" dirty="0"/>
              <a:t>), …, </a:t>
            </a:r>
            <a:r>
              <a:rPr lang="en-US" sz="2800" i="1" dirty="0" err="1"/>
              <a:t>p</a:t>
            </a:r>
            <a:r>
              <a:rPr lang="en-US" sz="2800" i="1" baseline="-25000" dirty="0" err="1"/>
              <a:t>k</a:t>
            </a:r>
            <a:r>
              <a:rPr lang="en-US" sz="2800" dirty="0"/>
              <a:t>(</a:t>
            </a:r>
            <a:r>
              <a:rPr lang="en-US" sz="2800" i="1" dirty="0"/>
              <a:t>v</a:t>
            </a:r>
            <a:r>
              <a:rPr lang="en-US" sz="2800" dirty="0"/>
              <a:t>))</a:t>
            </a:r>
          </a:p>
          <a:p>
            <a:pPr algn="r">
              <a:lnSpc>
                <a:spcPct val="150000"/>
              </a:lnSpc>
            </a:pPr>
            <a:r>
              <a:rPr lang="en-US" sz="2800" dirty="0"/>
              <a:t>(Arnold 1983)</a:t>
            </a:r>
          </a:p>
        </p:txBody>
      </p:sp>
    </p:spTree>
    <p:extLst>
      <p:ext uri="{BB962C8B-B14F-4D97-AF65-F5344CB8AC3E}">
        <p14:creationId xmlns:p14="http://schemas.microsoft.com/office/powerpoint/2010/main" val="331125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B4C02-7B52-C840-913D-7819B7D88372}"/>
              </a:ext>
            </a:extLst>
          </p:cNvPr>
          <p:cNvPicPr>
            <a:picLocks noChangeAspect="1"/>
          </p:cNvPicPr>
          <p:nvPr/>
        </p:nvPicPr>
        <p:blipFill>
          <a:blip r:embed="rId3"/>
          <a:stretch>
            <a:fillRect/>
          </a:stretch>
        </p:blipFill>
        <p:spPr>
          <a:xfrm>
            <a:off x="1391798" y="3060885"/>
            <a:ext cx="8802759" cy="3073589"/>
          </a:xfrm>
          <a:prstGeom prst="rect">
            <a:avLst/>
          </a:prstGeom>
        </p:spPr>
      </p:pic>
      <p:sp>
        <p:nvSpPr>
          <p:cNvPr id="10" name="TextBox 9">
            <a:extLst>
              <a:ext uri="{FF2B5EF4-FFF2-40B4-BE49-F238E27FC236}">
                <a16:creationId xmlns:a16="http://schemas.microsoft.com/office/drawing/2014/main" id="{5B054334-31C2-074E-8D58-D1D7D1E47466}"/>
              </a:ext>
            </a:extLst>
          </p:cNvPr>
          <p:cNvSpPr txBox="1"/>
          <p:nvPr/>
        </p:nvSpPr>
        <p:spPr>
          <a:xfrm>
            <a:off x="966107" y="478970"/>
            <a:ext cx="10597728" cy="1200329"/>
          </a:xfrm>
          <a:prstGeom prst="rect">
            <a:avLst/>
          </a:prstGeom>
          <a:noFill/>
        </p:spPr>
        <p:txBody>
          <a:bodyPr wrap="square" rtlCol="0">
            <a:spAutoFit/>
          </a:bodyPr>
          <a:lstStyle/>
          <a:p>
            <a:r>
              <a:rPr lang="en-US" dirty="0"/>
              <a:t>Assumptions:</a:t>
            </a:r>
          </a:p>
          <a:p>
            <a:pPr marL="285750" indent="-285750">
              <a:buFont typeface="Arial" panose="020B0604020202020204" pitchFamily="34" charset="0"/>
              <a:buChar char="•"/>
            </a:pPr>
            <a:r>
              <a:rPr lang="en-US" dirty="0"/>
              <a:t>For each task there is a single phenotype that maximizes performance for that task (the archetype)</a:t>
            </a:r>
          </a:p>
          <a:p>
            <a:pPr marL="285750" indent="-285750">
              <a:buFont typeface="Arial" panose="020B0604020202020204" pitchFamily="34" charset="0"/>
              <a:buChar char="•"/>
            </a:pPr>
            <a:r>
              <a:rPr lang="en-US" dirty="0"/>
              <a:t>Performance decays monotonically with distance from archetype</a:t>
            </a:r>
          </a:p>
          <a:p>
            <a:pPr marL="285750" indent="-285750">
              <a:buFont typeface="Arial" panose="020B0604020202020204" pitchFamily="34" charset="0"/>
              <a:buChar char="•"/>
            </a:pPr>
            <a:r>
              <a:rPr lang="en-US" dirty="0"/>
              <a:t>All performance functions decay with the same norm from their maxima</a:t>
            </a:r>
          </a:p>
        </p:txBody>
      </p:sp>
      <p:sp>
        <p:nvSpPr>
          <p:cNvPr id="11" name="TextBox 10">
            <a:extLst>
              <a:ext uri="{FF2B5EF4-FFF2-40B4-BE49-F238E27FC236}">
                <a16:creationId xmlns:a16="http://schemas.microsoft.com/office/drawing/2014/main" id="{B8EBEAE8-E1A1-0148-B0B1-B60C8BD66095}"/>
              </a:ext>
            </a:extLst>
          </p:cNvPr>
          <p:cNvSpPr txBox="1"/>
          <p:nvPr/>
        </p:nvSpPr>
        <p:spPr>
          <a:xfrm>
            <a:off x="966107" y="3212485"/>
            <a:ext cx="10597728" cy="830997"/>
          </a:xfrm>
          <a:prstGeom prst="rect">
            <a:avLst/>
          </a:prstGeom>
          <a:solidFill>
            <a:schemeClr val="accent6">
              <a:lumMod val="40000"/>
              <a:lumOff val="60000"/>
            </a:schemeClr>
          </a:solidFill>
        </p:spPr>
        <p:txBody>
          <a:bodyPr wrap="square" rtlCol="0">
            <a:spAutoFit/>
          </a:bodyPr>
          <a:lstStyle/>
          <a:p>
            <a:r>
              <a:rPr lang="en-US" sz="2400" dirty="0"/>
              <a:t>No matter how many traits represent the system, naturally-selected phenotypes will fall on a polytope within a low-dimensional space based on the number of tasks</a:t>
            </a:r>
          </a:p>
        </p:txBody>
      </p:sp>
      <p:sp>
        <p:nvSpPr>
          <p:cNvPr id="13" name="TextBox 12">
            <a:extLst>
              <a:ext uri="{FF2B5EF4-FFF2-40B4-BE49-F238E27FC236}">
                <a16:creationId xmlns:a16="http://schemas.microsoft.com/office/drawing/2014/main" id="{363E7789-19A5-9141-88CD-B2987910C44F}"/>
              </a:ext>
            </a:extLst>
          </p:cNvPr>
          <p:cNvSpPr txBox="1"/>
          <p:nvPr/>
        </p:nvSpPr>
        <p:spPr>
          <a:xfrm>
            <a:off x="945103" y="1769928"/>
            <a:ext cx="8309454" cy="1200329"/>
          </a:xfrm>
          <a:prstGeom prst="rect">
            <a:avLst/>
          </a:prstGeom>
          <a:noFill/>
        </p:spPr>
        <p:txBody>
          <a:bodyPr wrap="none" rtlCol="0">
            <a:spAutoFit/>
          </a:bodyPr>
          <a:lstStyle/>
          <a:p>
            <a:r>
              <a:rPr lang="en-US" dirty="0"/>
              <a:t>Predictions: </a:t>
            </a:r>
          </a:p>
          <a:p>
            <a:pPr marL="285750" indent="-285750">
              <a:buFont typeface="Arial" panose="020B0604020202020204" pitchFamily="34" charset="0"/>
              <a:buChar char="•"/>
            </a:pPr>
            <a:r>
              <a:rPr lang="en-US" dirty="0"/>
              <a:t>The Pareto Front of complex systems is a convex hull (polytope)</a:t>
            </a:r>
          </a:p>
          <a:p>
            <a:pPr marL="285750" indent="-285750">
              <a:buFont typeface="Arial" panose="020B0604020202020204" pitchFamily="34" charset="0"/>
              <a:buChar char="•"/>
            </a:pPr>
            <a:r>
              <a:rPr lang="en-US" dirty="0"/>
              <a:t>Archetypes are the vertices of the polytope</a:t>
            </a:r>
          </a:p>
          <a:p>
            <a:pPr marL="285750" indent="-285750">
              <a:buFont typeface="Arial" panose="020B0604020202020204" pitchFamily="34" charset="0"/>
              <a:buChar char="•"/>
            </a:pPr>
            <a:r>
              <a:rPr lang="en-US" dirty="0"/>
              <a:t>The effective dimensionality of the system is k – 1; where k is number of archetypes</a:t>
            </a:r>
          </a:p>
        </p:txBody>
      </p:sp>
    </p:spTree>
    <p:extLst>
      <p:ext uri="{BB962C8B-B14F-4D97-AF65-F5344CB8AC3E}">
        <p14:creationId xmlns:p14="http://schemas.microsoft.com/office/powerpoint/2010/main" val="143643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94DB16-432D-BB4B-9ED0-DA6DC1ACEB2D}"/>
              </a:ext>
            </a:extLst>
          </p:cNvPr>
          <p:cNvSpPr txBox="1"/>
          <p:nvPr/>
        </p:nvSpPr>
        <p:spPr>
          <a:xfrm>
            <a:off x="977646" y="274320"/>
            <a:ext cx="9254265" cy="461665"/>
          </a:xfrm>
          <a:prstGeom prst="rect">
            <a:avLst/>
          </a:prstGeom>
          <a:noFill/>
        </p:spPr>
        <p:txBody>
          <a:bodyPr wrap="none" rtlCol="0">
            <a:spAutoFit/>
          </a:bodyPr>
          <a:lstStyle/>
          <a:p>
            <a:r>
              <a:rPr lang="en-US" sz="2400" b="1" dirty="0"/>
              <a:t>Example: Single-cell gene expression data from human colon crypt cells</a:t>
            </a:r>
          </a:p>
        </p:txBody>
      </p:sp>
      <p:sp>
        <p:nvSpPr>
          <p:cNvPr id="9" name="TextBox 8">
            <a:extLst>
              <a:ext uri="{FF2B5EF4-FFF2-40B4-BE49-F238E27FC236}">
                <a16:creationId xmlns:a16="http://schemas.microsoft.com/office/drawing/2014/main" id="{FB6FA522-7930-694E-AB61-19439F421B84}"/>
              </a:ext>
            </a:extLst>
          </p:cNvPr>
          <p:cNvSpPr txBox="1"/>
          <p:nvPr/>
        </p:nvSpPr>
        <p:spPr>
          <a:xfrm>
            <a:off x="678094" y="4744615"/>
            <a:ext cx="3145536" cy="646331"/>
          </a:xfrm>
          <a:prstGeom prst="rect">
            <a:avLst/>
          </a:prstGeom>
          <a:noFill/>
        </p:spPr>
        <p:txBody>
          <a:bodyPr wrap="square" rtlCol="0">
            <a:spAutoFit/>
          </a:bodyPr>
          <a:lstStyle/>
          <a:p>
            <a:pPr algn="ctr"/>
            <a:r>
              <a:rPr lang="en-US" dirty="0"/>
              <a:t>Four vertices (Tetrahedron) explains 45% of the variance</a:t>
            </a:r>
          </a:p>
        </p:txBody>
      </p:sp>
      <p:sp>
        <p:nvSpPr>
          <p:cNvPr id="10" name="TextBox 9">
            <a:extLst>
              <a:ext uri="{FF2B5EF4-FFF2-40B4-BE49-F238E27FC236}">
                <a16:creationId xmlns:a16="http://schemas.microsoft.com/office/drawing/2014/main" id="{0F223CF2-2BFF-5B44-8B16-30EFC1A696A8}"/>
              </a:ext>
            </a:extLst>
          </p:cNvPr>
          <p:cNvSpPr txBox="1"/>
          <p:nvPr/>
        </p:nvSpPr>
        <p:spPr>
          <a:xfrm>
            <a:off x="4700016" y="4728025"/>
            <a:ext cx="3085168" cy="646331"/>
          </a:xfrm>
          <a:prstGeom prst="rect">
            <a:avLst/>
          </a:prstGeom>
          <a:noFill/>
        </p:spPr>
        <p:txBody>
          <a:bodyPr wrap="square" rtlCol="0">
            <a:spAutoFit/>
          </a:bodyPr>
          <a:lstStyle/>
          <a:p>
            <a:pPr algn="ctr"/>
            <a:r>
              <a:rPr lang="en-US" dirty="0"/>
              <a:t>Three PC’s explain 95% of the variance</a:t>
            </a:r>
          </a:p>
        </p:txBody>
      </p:sp>
      <p:sp>
        <p:nvSpPr>
          <p:cNvPr id="11" name="TextBox 10">
            <a:extLst>
              <a:ext uri="{FF2B5EF4-FFF2-40B4-BE49-F238E27FC236}">
                <a16:creationId xmlns:a16="http://schemas.microsoft.com/office/drawing/2014/main" id="{E0D7D949-89E2-B541-8A99-0EB52A346627}"/>
              </a:ext>
            </a:extLst>
          </p:cNvPr>
          <p:cNvSpPr txBox="1"/>
          <p:nvPr/>
        </p:nvSpPr>
        <p:spPr>
          <a:xfrm>
            <a:off x="1755648" y="4279392"/>
            <a:ext cx="643125" cy="369332"/>
          </a:xfrm>
          <a:prstGeom prst="rect">
            <a:avLst/>
          </a:prstGeom>
          <a:noFill/>
        </p:spPr>
        <p:txBody>
          <a:bodyPr wrap="none" rtlCol="0">
            <a:spAutoFit/>
          </a:bodyPr>
          <a:lstStyle/>
          <a:p>
            <a:r>
              <a:rPr lang="en-US" dirty="0"/>
              <a:t>K = 4</a:t>
            </a:r>
          </a:p>
        </p:txBody>
      </p:sp>
      <p:sp>
        <p:nvSpPr>
          <p:cNvPr id="12" name="TextBox 11">
            <a:extLst>
              <a:ext uri="{FF2B5EF4-FFF2-40B4-BE49-F238E27FC236}">
                <a16:creationId xmlns:a16="http://schemas.microsoft.com/office/drawing/2014/main" id="{0694C038-15C5-D448-8994-F1968D053C7C}"/>
              </a:ext>
            </a:extLst>
          </p:cNvPr>
          <p:cNvSpPr txBox="1"/>
          <p:nvPr/>
        </p:nvSpPr>
        <p:spPr>
          <a:xfrm>
            <a:off x="5604778" y="4303829"/>
            <a:ext cx="1190711" cy="369332"/>
          </a:xfrm>
          <a:prstGeom prst="rect">
            <a:avLst/>
          </a:prstGeom>
          <a:noFill/>
        </p:spPr>
        <p:txBody>
          <a:bodyPr wrap="none" rtlCol="0">
            <a:spAutoFit/>
          </a:bodyPr>
          <a:lstStyle/>
          <a:p>
            <a:r>
              <a:rPr lang="en-US" dirty="0"/>
              <a:t>D = K-1 = 3</a:t>
            </a:r>
          </a:p>
        </p:txBody>
      </p:sp>
      <p:sp>
        <p:nvSpPr>
          <p:cNvPr id="13" name="TextBox 12">
            <a:extLst>
              <a:ext uri="{FF2B5EF4-FFF2-40B4-BE49-F238E27FC236}">
                <a16:creationId xmlns:a16="http://schemas.microsoft.com/office/drawing/2014/main" id="{73409941-5164-BD47-B21C-912C6C9AFB87}"/>
              </a:ext>
            </a:extLst>
          </p:cNvPr>
          <p:cNvSpPr txBox="1"/>
          <p:nvPr/>
        </p:nvSpPr>
        <p:spPr>
          <a:xfrm>
            <a:off x="8399109" y="4676733"/>
            <a:ext cx="2775214" cy="646331"/>
          </a:xfrm>
          <a:prstGeom prst="rect">
            <a:avLst/>
          </a:prstGeom>
          <a:noFill/>
        </p:spPr>
        <p:txBody>
          <a:bodyPr wrap="square" rtlCol="0">
            <a:spAutoFit/>
          </a:bodyPr>
          <a:lstStyle/>
          <a:p>
            <a:pPr algn="ctr"/>
            <a:r>
              <a:rPr lang="en-US" dirty="0"/>
              <a:t>Distributed </a:t>
            </a:r>
            <a:r>
              <a:rPr lang="en-US" dirty="0" err="1"/>
              <a:t>kinda</a:t>
            </a:r>
            <a:r>
              <a:rPr lang="en-US" dirty="0"/>
              <a:t> sort of like a tetrahedron </a:t>
            </a:r>
          </a:p>
        </p:txBody>
      </p:sp>
      <p:pic>
        <p:nvPicPr>
          <p:cNvPr id="5" name="Picture 4">
            <a:extLst>
              <a:ext uri="{FF2B5EF4-FFF2-40B4-BE49-F238E27FC236}">
                <a16:creationId xmlns:a16="http://schemas.microsoft.com/office/drawing/2014/main" id="{5FC95571-11E4-A649-9ED7-DD22DDBE1532}"/>
              </a:ext>
            </a:extLst>
          </p:cNvPr>
          <p:cNvPicPr>
            <a:picLocks noChangeAspect="1"/>
          </p:cNvPicPr>
          <p:nvPr/>
        </p:nvPicPr>
        <p:blipFill>
          <a:blip r:embed="rId3"/>
          <a:stretch>
            <a:fillRect/>
          </a:stretch>
        </p:blipFill>
        <p:spPr>
          <a:xfrm>
            <a:off x="7933690" y="1593858"/>
            <a:ext cx="4279900" cy="2870200"/>
          </a:xfrm>
          <a:prstGeom prst="rect">
            <a:avLst/>
          </a:prstGeom>
        </p:spPr>
      </p:pic>
      <p:pic>
        <p:nvPicPr>
          <p:cNvPr id="6" name="Picture 5">
            <a:extLst>
              <a:ext uri="{FF2B5EF4-FFF2-40B4-BE49-F238E27FC236}">
                <a16:creationId xmlns:a16="http://schemas.microsoft.com/office/drawing/2014/main" id="{A265DFEC-534E-034A-9CAB-13E8FBFC1B3B}"/>
              </a:ext>
            </a:extLst>
          </p:cNvPr>
          <p:cNvPicPr>
            <a:picLocks noChangeAspect="1"/>
          </p:cNvPicPr>
          <p:nvPr/>
        </p:nvPicPr>
        <p:blipFill>
          <a:blip r:embed="rId4"/>
          <a:stretch>
            <a:fillRect/>
          </a:stretch>
        </p:blipFill>
        <p:spPr>
          <a:xfrm>
            <a:off x="977645" y="1432199"/>
            <a:ext cx="6649355" cy="2871629"/>
          </a:xfrm>
          <a:prstGeom prst="rect">
            <a:avLst/>
          </a:prstGeom>
        </p:spPr>
      </p:pic>
    </p:spTree>
    <p:extLst>
      <p:ext uri="{BB962C8B-B14F-4D97-AF65-F5344CB8AC3E}">
        <p14:creationId xmlns:p14="http://schemas.microsoft.com/office/powerpoint/2010/main" val="298485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6B58F5-F7F0-2644-B847-D675C47F2D5A}"/>
              </a:ext>
            </a:extLst>
          </p:cNvPr>
          <p:cNvSpPr txBox="1"/>
          <p:nvPr/>
        </p:nvSpPr>
        <p:spPr>
          <a:xfrm>
            <a:off x="977646" y="970060"/>
            <a:ext cx="2999232" cy="1938992"/>
          </a:xfrm>
          <a:prstGeom prst="rect">
            <a:avLst/>
          </a:prstGeom>
          <a:noFill/>
        </p:spPr>
        <p:txBody>
          <a:bodyPr wrap="square" rtlCol="0">
            <a:spAutoFit/>
          </a:bodyPr>
          <a:lstStyle/>
          <a:p>
            <a:r>
              <a:rPr lang="en-US" sz="2400" dirty="0"/>
              <a:t>Each of the archetypes shows high expression of a set of markers typical of a specific crypt cell type</a:t>
            </a:r>
          </a:p>
        </p:txBody>
      </p:sp>
      <p:pic>
        <p:nvPicPr>
          <p:cNvPr id="4" name="Picture 3">
            <a:extLst>
              <a:ext uri="{FF2B5EF4-FFF2-40B4-BE49-F238E27FC236}">
                <a16:creationId xmlns:a16="http://schemas.microsoft.com/office/drawing/2014/main" id="{9D04294F-58DB-BE4D-9FC0-6863B3456811}"/>
              </a:ext>
            </a:extLst>
          </p:cNvPr>
          <p:cNvPicPr>
            <a:picLocks noChangeAspect="1"/>
          </p:cNvPicPr>
          <p:nvPr/>
        </p:nvPicPr>
        <p:blipFill>
          <a:blip r:embed="rId3"/>
          <a:stretch>
            <a:fillRect/>
          </a:stretch>
        </p:blipFill>
        <p:spPr>
          <a:xfrm>
            <a:off x="3976878" y="731520"/>
            <a:ext cx="7565306" cy="5966460"/>
          </a:xfrm>
          <a:prstGeom prst="rect">
            <a:avLst/>
          </a:prstGeom>
        </p:spPr>
      </p:pic>
      <p:sp>
        <p:nvSpPr>
          <p:cNvPr id="5" name="TextBox 4">
            <a:extLst>
              <a:ext uri="{FF2B5EF4-FFF2-40B4-BE49-F238E27FC236}">
                <a16:creationId xmlns:a16="http://schemas.microsoft.com/office/drawing/2014/main" id="{A56955E1-6963-264F-BEE1-F261B5824E1E}"/>
              </a:ext>
            </a:extLst>
          </p:cNvPr>
          <p:cNvSpPr txBox="1"/>
          <p:nvPr/>
        </p:nvSpPr>
        <p:spPr>
          <a:xfrm>
            <a:off x="977646" y="274320"/>
            <a:ext cx="9254265" cy="461665"/>
          </a:xfrm>
          <a:prstGeom prst="rect">
            <a:avLst/>
          </a:prstGeom>
          <a:noFill/>
        </p:spPr>
        <p:txBody>
          <a:bodyPr wrap="none" rtlCol="0">
            <a:spAutoFit/>
          </a:bodyPr>
          <a:lstStyle/>
          <a:p>
            <a:r>
              <a:rPr lang="en-US" sz="2400" b="1" dirty="0"/>
              <a:t>Example: Single-cell gene expression data from human colon crypt cells</a:t>
            </a:r>
          </a:p>
        </p:txBody>
      </p:sp>
    </p:spTree>
    <p:extLst>
      <p:ext uri="{BB962C8B-B14F-4D97-AF65-F5344CB8AC3E}">
        <p14:creationId xmlns:p14="http://schemas.microsoft.com/office/powerpoint/2010/main" val="2870265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7DD6E-DBC3-7241-BBC0-70AB46BBE0E3}"/>
              </a:ext>
            </a:extLst>
          </p:cNvPr>
          <p:cNvSpPr txBox="1"/>
          <p:nvPr/>
        </p:nvSpPr>
        <p:spPr>
          <a:xfrm>
            <a:off x="457201" y="903830"/>
            <a:ext cx="1078991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orientation of the archetypes does not generally align with the PC’s, implying that the biological meaning of the archetypes is distinct from that carried by the PCA components.</a:t>
            </a:r>
          </a:p>
        </p:txBody>
      </p:sp>
      <p:sp>
        <p:nvSpPr>
          <p:cNvPr id="3" name="TextBox 2">
            <a:extLst>
              <a:ext uri="{FF2B5EF4-FFF2-40B4-BE49-F238E27FC236}">
                <a16:creationId xmlns:a16="http://schemas.microsoft.com/office/drawing/2014/main" id="{6ACD90F9-4724-C74A-8E27-2C57AEB2F322}"/>
              </a:ext>
            </a:extLst>
          </p:cNvPr>
          <p:cNvSpPr txBox="1"/>
          <p:nvPr/>
        </p:nvSpPr>
        <p:spPr>
          <a:xfrm>
            <a:off x="457201" y="2377904"/>
            <a:ext cx="9921627"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Less sensitive to sampling error</a:t>
            </a:r>
          </a:p>
          <a:p>
            <a:pPr marL="285750" indent="-285750">
              <a:buFont typeface="Arial" panose="020B0604020202020204" pitchFamily="34" charset="0"/>
              <a:buChar char="•"/>
            </a:pPr>
            <a:r>
              <a:rPr lang="en-US" sz="2400" dirty="0"/>
              <a:t>Avoids the problem of determining cluster boundaries that are usually fuzzy</a:t>
            </a:r>
          </a:p>
        </p:txBody>
      </p:sp>
      <p:sp>
        <p:nvSpPr>
          <p:cNvPr id="4" name="TextBox 3">
            <a:extLst>
              <a:ext uri="{FF2B5EF4-FFF2-40B4-BE49-F238E27FC236}">
                <a16:creationId xmlns:a16="http://schemas.microsoft.com/office/drawing/2014/main" id="{DC76F212-3887-DE4B-A27B-D74889D19129}"/>
              </a:ext>
            </a:extLst>
          </p:cNvPr>
          <p:cNvSpPr txBox="1"/>
          <p:nvPr/>
        </p:nvSpPr>
        <p:spPr>
          <a:xfrm>
            <a:off x="457201" y="3153875"/>
            <a:ext cx="7177478"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Reducing dimensionality beforehand is not necessary </a:t>
            </a:r>
          </a:p>
        </p:txBody>
      </p:sp>
      <p:sp>
        <p:nvSpPr>
          <p:cNvPr id="6" name="TextBox 5">
            <a:extLst>
              <a:ext uri="{FF2B5EF4-FFF2-40B4-BE49-F238E27FC236}">
                <a16:creationId xmlns:a16="http://schemas.microsoft.com/office/drawing/2014/main" id="{20575E66-0241-6A45-8069-C344C07AB04A}"/>
              </a:ext>
            </a:extLst>
          </p:cNvPr>
          <p:cNvSpPr txBox="1"/>
          <p:nvPr/>
        </p:nvSpPr>
        <p:spPr>
          <a:xfrm>
            <a:off x="457201" y="4160678"/>
            <a:ext cx="10347833"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Small sets of genes (traits) with small but biologically-relevant effect will be lost</a:t>
            </a:r>
          </a:p>
        </p:txBody>
      </p:sp>
      <p:sp>
        <p:nvSpPr>
          <p:cNvPr id="8" name="TextBox 7">
            <a:extLst>
              <a:ext uri="{FF2B5EF4-FFF2-40B4-BE49-F238E27FC236}">
                <a16:creationId xmlns:a16="http://schemas.microsoft.com/office/drawing/2014/main" id="{AD786506-D3E3-4849-B127-45ED327919B5}"/>
              </a:ext>
            </a:extLst>
          </p:cNvPr>
          <p:cNvSpPr txBox="1"/>
          <p:nvPr/>
        </p:nvSpPr>
        <p:spPr>
          <a:xfrm>
            <a:off x="457201" y="270748"/>
            <a:ext cx="4220771" cy="461665"/>
          </a:xfrm>
          <a:prstGeom prst="rect">
            <a:avLst/>
          </a:prstGeom>
          <a:noFill/>
        </p:spPr>
        <p:txBody>
          <a:bodyPr wrap="none" rtlCol="0">
            <a:spAutoFit/>
          </a:bodyPr>
          <a:lstStyle/>
          <a:p>
            <a:r>
              <a:rPr lang="en-US" sz="2400" dirty="0"/>
              <a:t>Main attributes and advantages:</a:t>
            </a:r>
          </a:p>
        </p:txBody>
      </p:sp>
    </p:spTree>
    <p:extLst>
      <p:ext uri="{BB962C8B-B14F-4D97-AF65-F5344CB8AC3E}">
        <p14:creationId xmlns:p14="http://schemas.microsoft.com/office/powerpoint/2010/main" val="31553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21462</TotalTime>
  <Words>3338</Words>
  <Application>Microsoft Macintosh PowerPoint</Application>
  <PresentationFormat>Widescreen</PresentationFormat>
  <Paragraphs>251</Paragraphs>
  <Slides>32</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Comic Sans MS</vt:lpstr>
      <vt:lpstr>Office Theme</vt:lpstr>
      <vt:lpstr>Stratifying ROSMAP patients with archetype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biological tasks (types) in high-dimensional data: The geometry of gene expression space</dc:title>
  <dc:creator>Annat Haber</dc:creator>
  <cp:lastModifiedBy>Annat Haber</cp:lastModifiedBy>
  <cp:revision>174</cp:revision>
  <dcterms:created xsi:type="dcterms:W3CDTF">2019-02-22T14:48:16Z</dcterms:created>
  <dcterms:modified xsi:type="dcterms:W3CDTF">2019-10-09T14:50:28Z</dcterms:modified>
</cp:coreProperties>
</file>